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Lobster"/>
      <p:regular r:id="rId34"/>
    </p:embeddedFont>
    <p:embeddedFont>
      <p:font typeface="Montserrat"/>
      <p:regular r:id="rId35"/>
      <p:bold r:id="rId36"/>
      <p:italic r:id="rId37"/>
      <p:boldItalic r:id="rId38"/>
    </p:embeddedFont>
    <p:embeddedFont>
      <p:font typeface="Lato"/>
      <p:regular r:id="rId39"/>
      <p:bold r:id="rId40"/>
      <p:italic r:id="rId41"/>
      <p:boldItalic r:id="rId42"/>
    </p:embeddedFont>
    <p:embeddedFont>
      <p:font typeface="Pacifico"/>
      <p:regular r:id="rId43"/>
    </p:embeddedFont>
    <p:embeddedFont>
      <p:font typeface="Average"/>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44" Type="http://schemas.openxmlformats.org/officeDocument/2006/relationships/font" Target="fonts/Average-regular.fntdata"/><Relationship Id="rId21" Type="http://schemas.openxmlformats.org/officeDocument/2006/relationships/slide" Target="slides/slide16.xml"/><Relationship Id="rId43" Type="http://schemas.openxmlformats.org/officeDocument/2006/relationships/font" Target="fonts/Pacifico-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Lobster-regular.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b72b904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b72b904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7b72b904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b72b904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7b6bb5ae5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7b6bb5ae5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flipH="1">
            <a:off x="6728100" y="242700"/>
            <a:ext cx="2415900" cy="4900800"/>
          </a:xfrm>
          <a:prstGeom prst="rtTriangle">
            <a:avLst/>
          </a:prstGeom>
          <a:noFill/>
          <a:ln>
            <a:noFill/>
          </a:ln>
        </p:spPr>
      </p:pic>
      <p:pic>
        <p:nvPicPr>
          <p:cNvPr id="11" name="Google Shape;11;p2"/>
          <p:cNvPicPr preferRelativeResize="0"/>
          <p:nvPr/>
        </p:nvPicPr>
        <p:blipFill>
          <a:blip r:embed="rId3">
            <a:alphaModFix/>
          </a:blip>
          <a:stretch>
            <a:fillRect/>
          </a:stretch>
        </p:blipFill>
        <p:spPr>
          <a:xfrm>
            <a:off x="0" y="0"/>
            <a:ext cx="5157900" cy="5143500"/>
          </a:xfrm>
          <a:prstGeom prst="rtTriangle">
            <a:avLst/>
          </a:prstGeom>
          <a:noFill/>
          <a:ln>
            <a:noFill/>
          </a:ln>
        </p:spPr>
      </p:pic>
      <p:pic>
        <p:nvPicPr>
          <p:cNvPr descr="offset_comp_342327_edtied.jpg" id="12" name="Google Shape;12;p2"/>
          <p:cNvPicPr preferRelativeResize="0"/>
          <p:nvPr/>
        </p:nvPicPr>
        <p:blipFill rotWithShape="1">
          <a:blip r:embed="rId4">
            <a:alphaModFix amt="31000"/>
          </a:blip>
          <a:srcRect b="11297" l="14009" r="43289" t="35833"/>
          <a:stretch/>
        </p:blipFill>
        <p:spPr>
          <a:xfrm rot="10800000">
            <a:off x="6976800" y="-25"/>
            <a:ext cx="2167200" cy="2012700"/>
          </a:xfrm>
          <a:prstGeom prst="rtTriangle">
            <a:avLst/>
          </a:prstGeom>
          <a:noFill/>
          <a:ln>
            <a:noFill/>
          </a:ln>
        </p:spPr>
      </p:pic>
      <p:sp>
        <p:nvSpPr>
          <p:cNvPr id="13" name="Google Shape;13;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4" name="Google Shape;14;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6" name="Google Shape;16;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6" name="Shape 136"/>
        <p:cNvGrpSpPr/>
        <p:nvPr/>
      </p:nvGrpSpPr>
      <p:grpSpPr>
        <a:xfrm>
          <a:off x="0" y="0"/>
          <a:ext cx="0" cy="0"/>
          <a:chOff x="0" y="0"/>
          <a:chExt cx="0" cy="0"/>
        </a:xfrm>
      </p:grpSpPr>
      <p:sp>
        <p:nvSpPr>
          <p:cNvPr id="137" name="Google Shape;137;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1"/>
          <p:cNvGrpSpPr/>
          <p:nvPr/>
        </p:nvGrpSpPr>
        <p:grpSpPr>
          <a:xfrm>
            <a:off x="4406400" y="0"/>
            <a:ext cx="4737600" cy="5143500"/>
            <a:chOff x="4406400" y="0"/>
            <a:chExt cx="4737600" cy="5143500"/>
          </a:xfrm>
        </p:grpSpPr>
        <p:sp>
          <p:nvSpPr>
            <p:cNvPr id="142" name="Google Shape;142;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1" name="Google Shape;1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2" name="Shape 162"/>
        <p:cNvGrpSpPr/>
        <p:nvPr/>
      </p:nvGrpSpPr>
      <p:grpSpPr>
        <a:xfrm>
          <a:off x="0" y="0"/>
          <a:ext cx="0" cy="0"/>
          <a:chOff x="0" y="0"/>
          <a:chExt cx="0" cy="0"/>
        </a:xfrm>
      </p:grpSpPr>
      <p:sp>
        <p:nvSpPr>
          <p:cNvPr id="163" name="Google Shape;163;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2"/>
          <p:cNvGrpSpPr/>
          <p:nvPr/>
        </p:nvGrpSpPr>
        <p:grpSpPr>
          <a:xfrm>
            <a:off x="0" y="381001"/>
            <a:ext cx="1037850" cy="1016287"/>
            <a:chOff x="0" y="381001"/>
            <a:chExt cx="1037850" cy="1016287"/>
          </a:xfrm>
        </p:grpSpPr>
        <p:sp>
          <p:nvSpPr>
            <p:cNvPr id="168" name="Google Shape;168;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1" name="Google Shape;171;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2" name="Google Shape;172;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3" name="Google Shape;17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4" name="Shape 174"/>
        <p:cNvGrpSpPr/>
        <p:nvPr/>
      </p:nvGrpSpPr>
      <p:grpSpPr>
        <a:xfrm>
          <a:off x="0" y="0"/>
          <a:ext cx="0" cy="0"/>
          <a:chOff x="0" y="0"/>
          <a:chExt cx="0" cy="0"/>
        </a:xfrm>
      </p:grpSpPr>
      <p:grpSp>
        <p:nvGrpSpPr>
          <p:cNvPr id="175" name="Google Shape;175;p13"/>
          <p:cNvGrpSpPr/>
          <p:nvPr/>
        </p:nvGrpSpPr>
        <p:grpSpPr>
          <a:xfrm>
            <a:off x="0" y="4128572"/>
            <a:ext cx="698925" cy="684657"/>
            <a:chOff x="0" y="3785672"/>
            <a:chExt cx="698925" cy="684657"/>
          </a:xfrm>
        </p:grpSpPr>
        <p:sp>
          <p:nvSpPr>
            <p:cNvPr id="176" name="Google Shape;176;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9" name="Google Shape;17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80" name="Google Shape;180;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4" name="Shape 184"/>
        <p:cNvGrpSpPr/>
        <p:nvPr/>
      </p:nvGrpSpPr>
      <p:grpSpPr>
        <a:xfrm>
          <a:off x="0" y="0"/>
          <a:ext cx="0" cy="0"/>
          <a:chOff x="0" y="0"/>
          <a:chExt cx="0" cy="0"/>
        </a:xfrm>
      </p:grpSpPr>
      <p:grpSp>
        <p:nvGrpSpPr>
          <p:cNvPr id="185" name="Google Shape;185;p14"/>
          <p:cNvGrpSpPr/>
          <p:nvPr/>
        </p:nvGrpSpPr>
        <p:grpSpPr>
          <a:xfrm>
            <a:off x="4406400" y="0"/>
            <a:ext cx="4737600" cy="5143065"/>
            <a:chOff x="4406400" y="0"/>
            <a:chExt cx="4737600" cy="5143065"/>
          </a:xfrm>
        </p:grpSpPr>
        <p:sp>
          <p:nvSpPr>
            <p:cNvPr id="186" name="Google Shape;186;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5" name="Google Shape;205;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6" name="Google Shape;20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207" name="Google Shape;207;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1" name="Shape 211"/>
        <p:cNvGrpSpPr/>
        <p:nvPr/>
      </p:nvGrpSpPr>
      <p:grpSpPr>
        <a:xfrm>
          <a:off x="0" y="0"/>
          <a:ext cx="0" cy="0"/>
          <a:chOff x="0" y="0"/>
          <a:chExt cx="0" cy="0"/>
        </a:xfrm>
      </p:grpSpPr>
      <p:sp>
        <p:nvSpPr>
          <p:cNvPr id="212" name="Google Shape;21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3" name="Shape 213"/>
        <p:cNvGrpSpPr/>
        <p:nvPr/>
      </p:nvGrpSpPr>
      <p:grpSpPr>
        <a:xfrm>
          <a:off x="0" y="0"/>
          <a:ext cx="0" cy="0"/>
          <a:chOff x="0" y="0"/>
          <a:chExt cx="0" cy="0"/>
        </a:xfrm>
      </p:grpSpPr>
      <p:pic>
        <p:nvPicPr>
          <p:cNvPr descr="offset_comp_343059.jpg" id="214" name="Google Shape;214;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5" name="Google Shape;215;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6" name="Google Shape;216;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7" name="Google Shape;21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218" name="Google Shape;218;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16"/>
          <p:cNvGrpSpPr/>
          <p:nvPr/>
        </p:nvGrpSpPr>
        <p:grpSpPr>
          <a:xfrm>
            <a:off x="0" y="381001"/>
            <a:ext cx="1037850" cy="1016287"/>
            <a:chOff x="0" y="381001"/>
            <a:chExt cx="1037850" cy="1016287"/>
          </a:xfrm>
        </p:grpSpPr>
        <p:sp>
          <p:nvSpPr>
            <p:cNvPr id="223" name="Google Shape;223;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grpSp>
        <p:nvGrpSpPr>
          <p:cNvPr id="19" name="Google Shape;19;p3"/>
          <p:cNvGrpSpPr/>
          <p:nvPr/>
        </p:nvGrpSpPr>
        <p:grpSpPr>
          <a:xfrm>
            <a:off x="4406400" y="0"/>
            <a:ext cx="4737600" cy="5143065"/>
            <a:chOff x="4406400" y="0"/>
            <a:chExt cx="4737600" cy="5143065"/>
          </a:xfrm>
        </p:grpSpPr>
        <p:sp>
          <p:nvSpPr>
            <p:cNvPr id="20" name="Google Shape;20;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40" name="Google Shape;40;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4" name="Shape 44"/>
        <p:cNvGrpSpPr/>
        <p:nvPr/>
      </p:nvGrpSpPr>
      <p:grpSpPr>
        <a:xfrm>
          <a:off x="0" y="0"/>
          <a:ext cx="0" cy="0"/>
          <a:chOff x="0" y="0"/>
          <a:chExt cx="0" cy="0"/>
        </a:xfrm>
      </p:grpSpPr>
      <p:grpSp>
        <p:nvGrpSpPr>
          <p:cNvPr id="45" name="Google Shape;45;p4"/>
          <p:cNvGrpSpPr/>
          <p:nvPr/>
        </p:nvGrpSpPr>
        <p:grpSpPr>
          <a:xfrm>
            <a:off x="4406400" y="0"/>
            <a:ext cx="4737600" cy="5143065"/>
            <a:chOff x="4406400" y="0"/>
            <a:chExt cx="4737600" cy="5143065"/>
          </a:xfrm>
        </p:grpSpPr>
        <p:sp>
          <p:nvSpPr>
            <p:cNvPr id="46" name="Google Shape;46;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65" name="Google Shape;65;p4"/>
          <p:cNvSpPr txBox="1"/>
          <p:nvPr>
            <p:ph type="title"/>
          </p:nvPr>
        </p:nvSpPr>
        <p:spPr>
          <a:xfrm>
            <a:off x="730150" y="3751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6" name="Shape 66"/>
        <p:cNvGrpSpPr/>
        <p:nvPr/>
      </p:nvGrpSpPr>
      <p:grpSpPr>
        <a:xfrm>
          <a:off x="0" y="0"/>
          <a:ext cx="0" cy="0"/>
          <a:chOff x="0" y="0"/>
          <a:chExt cx="0" cy="0"/>
        </a:xfrm>
      </p:grpSpPr>
      <p:sp>
        <p:nvSpPr>
          <p:cNvPr id="67" name="Google Shape;67;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5"/>
          <p:cNvGrpSpPr/>
          <p:nvPr/>
        </p:nvGrpSpPr>
        <p:grpSpPr>
          <a:xfrm>
            <a:off x="0" y="381001"/>
            <a:ext cx="1037850" cy="1016287"/>
            <a:chOff x="0" y="381001"/>
            <a:chExt cx="1037850" cy="1016287"/>
          </a:xfrm>
        </p:grpSpPr>
        <p:sp>
          <p:nvSpPr>
            <p:cNvPr id="72" name="Google Shape;72;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7" name="Shape 77"/>
        <p:cNvGrpSpPr/>
        <p:nvPr/>
      </p:nvGrpSpPr>
      <p:grpSpPr>
        <a:xfrm>
          <a:off x="0" y="0"/>
          <a:ext cx="0" cy="0"/>
          <a:chOff x="0" y="0"/>
          <a:chExt cx="0" cy="0"/>
        </a:xfrm>
      </p:grpSpPr>
      <p:sp>
        <p:nvSpPr>
          <p:cNvPr id="78" name="Google Shape;78;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9" name="Google Shape;79;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1" name="Google Shape;81;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6"/>
          <p:cNvGrpSpPr/>
          <p:nvPr/>
        </p:nvGrpSpPr>
        <p:grpSpPr>
          <a:xfrm>
            <a:off x="0" y="381001"/>
            <a:ext cx="1037850" cy="1016287"/>
            <a:chOff x="0" y="381001"/>
            <a:chExt cx="1037850" cy="1016287"/>
          </a:xfrm>
        </p:grpSpPr>
        <p:sp>
          <p:nvSpPr>
            <p:cNvPr id="86" name="Google Shape;86;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9" name="Google Shape;8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90" name="Shape 90"/>
        <p:cNvGrpSpPr/>
        <p:nvPr/>
      </p:nvGrpSpPr>
      <p:grpSpPr>
        <a:xfrm>
          <a:off x="0" y="0"/>
          <a:ext cx="0" cy="0"/>
          <a:chOff x="0" y="0"/>
          <a:chExt cx="0" cy="0"/>
        </a:xfrm>
      </p:grpSpPr>
      <p:sp>
        <p:nvSpPr>
          <p:cNvPr id="91" name="Google Shape;91;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pic>
        <p:nvPicPr>
          <p:cNvPr id="101" name="Google Shape;101;p7"/>
          <p:cNvPicPr preferRelativeResize="0"/>
          <p:nvPr/>
        </p:nvPicPr>
        <p:blipFill>
          <a:blip r:embed="rId6">
            <a:alphaModFix/>
          </a:blip>
          <a:stretch>
            <a:fillRect/>
          </a:stretch>
        </p:blipFill>
        <p:spPr>
          <a:xfrm>
            <a:off x="0" y="2962000"/>
            <a:ext cx="9143999" cy="2181500"/>
          </a:xfrm>
          <a:prstGeom prst="rect">
            <a:avLst/>
          </a:prstGeom>
          <a:noFill/>
          <a:ln>
            <a:noFill/>
          </a:ln>
        </p:spPr>
      </p:pic>
      <p:sp>
        <p:nvSpPr>
          <p:cNvPr id="102" name="Google Shape;102;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8"/>
          <p:cNvGrpSpPr/>
          <p:nvPr/>
        </p:nvGrpSpPr>
        <p:grpSpPr>
          <a:xfrm>
            <a:off x="0" y="381001"/>
            <a:ext cx="1037850" cy="1016287"/>
            <a:chOff x="0" y="381001"/>
            <a:chExt cx="1037850" cy="1016287"/>
          </a:xfrm>
        </p:grpSpPr>
        <p:sp>
          <p:nvSpPr>
            <p:cNvPr id="109" name="Google Shape;109;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2" name="Google Shape;112;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4" name="Google Shape;11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5" name="Shape 115"/>
        <p:cNvGrpSpPr/>
        <p:nvPr/>
      </p:nvGrpSpPr>
      <p:grpSpPr>
        <a:xfrm>
          <a:off x="0" y="0"/>
          <a:ext cx="0" cy="0"/>
          <a:chOff x="0" y="0"/>
          <a:chExt cx="0" cy="0"/>
        </a:xfrm>
      </p:grpSpPr>
      <p:sp>
        <p:nvSpPr>
          <p:cNvPr id="116" name="Google Shape;116;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9"/>
          <p:cNvGrpSpPr/>
          <p:nvPr/>
        </p:nvGrpSpPr>
        <p:grpSpPr>
          <a:xfrm>
            <a:off x="0" y="381001"/>
            <a:ext cx="1037850" cy="1016287"/>
            <a:chOff x="0" y="381001"/>
            <a:chExt cx="1037850" cy="1016287"/>
          </a:xfrm>
        </p:grpSpPr>
        <p:sp>
          <p:nvSpPr>
            <p:cNvPr id="121" name="Google Shape;121;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4" name="Google Shape;12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5" name="Shape 125"/>
        <p:cNvGrpSpPr/>
        <p:nvPr/>
      </p:nvGrpSpPr>
      <p:grpSpPr>
        <a:xfrm>
          <a:off x="0" y="0"/>
          <a:ext cx="0" cy="0"/>
          <a:chOff x="0" y="0"/>
          <a:chExt cx="0" cy="0"/>
        </a:xfrm>
      </p:grpSpPr>
      <p:sp>
        <p:nvSpPr>
          <p:cNvPr id="126" name="Google Shape;126;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0"/>
          <p:cNvGrpSpPr/>
          <p:nvPr/>
        </p:nvGrpSpPr>
        <p:grpSpPr>
          <a:xfrm>
            <a:off x="0" y="381001"/>
            <a:ext cx="1037850" cy="1016287"/>
            <a:chOff x="0" y="381001"/>
            <a:chExt cx="1037850" cy="1016287"/>
          </a:xfrm>
        </p:grpSpPr>
        <p:sp>
          <p:nvSpPr>
            <p:cNvPr id="131" name="Google Shape;131;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4" name="Google Shape;134;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7.jpg"/><Relationship Id="rId4" Type="http://schemas.openxmlformats.org/officeDocument/2006/relationships/image" Target="../media/image36.jpg"/><Relationship Id="rId5" Type="http://schemas.openxmlformats.org/officeDocument/2006/relationships/image" Target="../media/image31.jpg"/><Relationship Id="rId6" Type="http://schemas.openxmlformats.org/officeDocument/2006/relationships/image" Target="../media/image33.jpg"/><Relationship Id="rId7"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0.jpg"/></Relationships>
</file>

<file path=ppt/slides/_rels/slide2.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4.xml"/><Relationship Id="rId4" Type="http://schemas.openxmlformats.org/officeDocument/2006/relationships/slide" Target="/ppt/slides/slide3.xml"/><Relationship Id="rId9" Type="http://schemas.openxmlformats.org/officeDocument/2006/relationships/slide" Target="/ppt/slides/slide7.xml"/><Relationship Id="rId5" Type="http://schemas.openxmlformats.org/officeDocument/2006/relationships/slide" Target="/ppt/slides/slide5.xml"/><Relationship Id="rId6" Type="http://schemas.openxmlformats.org/officeDocument/2006/relationships/slide" Target="/ppt/slides/slide4.xml"/><Relationship Id="rId7" Type="http://schemas.openxmlformats.org/officeDocument/2006/relationships/slide" Target="/ppt/slides/slide6.xml"/><Relationship Id="rId8" Type="http://schemas.openxmlformats.org/officeDocument/2006/relationships/slide" Target="/ppt/slides/slide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4.png"/><Relationship Id="rId4" Type="http://schemas.openxmlformats.org/officeDocument/2006/relationships/image" Target="../media/image45.png"/><Relationship Id="rId9" Type="http://schemas.openxmlformats.org/officeDocument/2006/relationships/image" Target="../media/image5.png"/><Relationship Id="rId5" Type="http://schemas.openxmlformats.org/officeDocument/2006/relationships/image" Target="../media/image42.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36.jpg"/><Relationship Id="rId5" Type="http://schemas.openxmlformats.org/officeDocument/2006/relationships/image" Target="../media/image31.jpg"/><Relationship Id="rId6" Type="http://schemas.openxmlformats.org/officeDocument/2006/relationships/image" Target="../media/image33.jpg"/><Relationship Id="rId7" Type="http://schemas.openxmlformats.org/officeDocument/2006/relationships/image" Target="../media/image3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7"/>
          <p:cNvSpPr txBox="1"/>
          <p:nvPr>
            <p:ph type="ctrTitle"/>
          </p:nvPr>
        </p:nvSpPr>
        <p:spPr>
          <a:xfrm>
            <a:off x="3547450" y="14134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6000">
                <a:latin typeface="Lobster"/>
                <a:ea typeface="Lobster"/>
                <a:cs typeface="Lobster"/>
                <a:sym typeface="Lobster"/>
              </a:rPr>
              <a:t>DO-SASTER </a:t>
            </a:r>
            <a:endParaRPr sz="6000">
              <a:latin typeface="Lobster"/>
              <a:ea typeface="Lobster"/>
              <a:cs typeface="Lobster"/>
              <a:sym typeface="Lobster"/>
            </a:endParaRPr>
          </a:p>
        </p:txBody>
      </p:sp>
      <p:sp>
        <p:nvSpPr>
          <p:cNvPr id="230" name="Google Shape;230;p17"/>
          <p:cNvSpPr txBox="1"/>
          <p:nvPr>
            <p:ph idx="1" type="subTitle"/>
          </p:nvPr>
        </p:nvSpPr>
        <p:spPr>
          <a:xfrm>
            <a:off x="3589350" y="2390825"/>
            <a:ext cx="39870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latin typeface="Montserrat"/>
                <a:ea typeface="Montserrat"/>
                <a:cs typeface="Montserrat"/>
                <a:sym typeface="Montserrat"/>
              </a:rPr>
              <a:t>Disaster Education Based On Image Recognition</a:t>
            </a:r>
            <a:endParaRPr>
              <a:latin typeface="Montserrat"/>
              <a:ea typeface="Montserrat"/>
              <a:cs typeface="Montserrat"/>
              <a:sym typeface="Montserrat"/>
            </a:endParaRPr>
          </a:p>
        </p:txBody>
      </p:sp>
      <p:sp>
        <p:nvSpPr>
          <p:cNvPr id="231" name="Google Shape;231;p17"/>
          <p:cNvSpPr txBox="1"/>
          <p:nvPr/>
        </p:nvSpPr>
        <p:spPr>
          <a:xfrm>
            <a:off x="2546225" y="3969325"/>
            <a:ext cx="4185000" cy="8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a:solidFill>
                  <a:srgbClr val="FFFFFF"/>
                </a:solidFill>
                <a:latin typeface="Montserrat"/>
                <a:ea typeface="Montserrat"/>
                <a:cs typeface="Montserrat"/>
                <a:sym typeface="Montserrat"/>
              </a:rPr>
              <a:t>Crew </a:t>
            </a:r>
            <a:endParaRPr b="1">
              <a:solidFill>
                <a:srgbClr val="FFFFFF"/>
              </a:solidFill>
              <a:latin typeface="Montserrat"/>
              <a:ea typeface="Montserrat"/>
              <a:cs typeface="Montserrat"/>
              <a:sym typeface="Montserrat"/>
            </a:endParaRPr>
          </a:p>
          <a:p>
            <a:pPr indent="0" lvl="0" marL="0" rtl="0" algn="ctr">
              <a:spcBef>
                <a:spcPts val="0"/>
              </a:spcBef>
              <a:spcAft>
                <a:spcPts val="0"/>
              </a:spcAft>
              <a:buNone/>
            </a:pPr>
            <a:r>
              <a:rPr b="1" lang="id">
                <a:solidFill>
                  <a:srgbClr val="FFFFFF"/>
                </a:solidFill>
                <a:latin typeface="Montserrat"/>
                <a:ea typeface="Montserrat"/>
                <a:cs typeface="Montserrat"/>
                <a:sym typeface="Montserrat"/>
              </a:rPr>
              <a:t>Putu Priyana Pradipta (18117005)</a:t>
            </a:r>
            <a:endParaRPr b="1">
              <a:solidFill>
                <a:srgbClr val="FFFFFF"/>
              </a:solidFill>
              <a:latin typeface="Montserrat"/>
              <a:ea typeface="Montserrat"/>
              <a:cs typeface="Montserrat"/>
              <a:sym typeface="Montserrat"/>
            </a:endParaRPr>
          </a:p>
          <a:p>
            <a:pPr indent="0" lvl="0" marL="0" rtl="0" algn="ctr">
              <a:spcBef>
                <a:spcPts val="0"/>
              </a:spcBef>
              <a:spcAft>
                <a:spcPts val="0"/>
              </a:spcAft>
              <a:buNone/>
            </a:pPr>
            <a:r>
              <a:rPr b="1" lang="id">
                <a:solidFill>
                  <a:srgbClr val="FFFFFF"/>
                </a:solidFill>
                <a:latin typeface="Montserrat"/>
                <a:ea typeface="Montserrat"/>
                <a:cs typeface="Montserrat"/>
                <a:sym typeface="Montserrat"/>
              </a:rPr>
              <a:t>I Kompiang Gede Wirahita Putramas (18117024)</a:t>
            </a:r>
            <a:endParaRPr b="1">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558400" y="180400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d">
                <a:latin typeface="Pacifico"/>
                <a:ea typeface="Pacifico"/>
                <a:cs typeface="Pacifico"/>
                <a:sym typeface="Pacifico"/>
              </a:rPr>
              <a:t>Opportunity :</a:t>
            </a:r>
            <a:endParaRPr>
              <a:solidFill>
                <a:srgbClr val="FFFFFF"/>
              </a:solidFill>
              <a:latin typeface="Pacifico"/>
              <a:ea typeface="Pacifico"/>
              <a:cs typeface="Pacifico"/>
              <a:sym typeface="Pacifico"/>
            </a:endParaRPr>
          </a:p>
          <a:p>
            <a:pPr indent="-127000" lvl="0" marL="127000" rtl="0" algn="l">
              <a:lnSpc>
                <a:spcPct val="115000"/>
              </a:lnSpc>
              <a:spcBef>
                <a:spcPts val="1600"/>
              </a:spcBef>
              <a:spcAft>
                <a:spcPts val="0"/>
              </a:spcAft>
              <a:buNone/>
            </a:pPr>
            <a:r>
              <a:rPr lang="id" sz="1100">
                <a:solidFill>
                  <a:srgbClr val="FFFFFF"/>
                </a:solidFill>
              </a:rPr>
              <a:t>·</a:t>
            </a:r>
            <a:r>
              <a:rPr lang="id" sz="700">
                <a:solidFill>
                  <a:srgbClr val="FFFFFF"/>
                </a:solidFill>
              </a:rPr>
              <a:t>    </a:t>
            </a:r>
            <a:r>
              <a:rPr lang="id" sz="1100">
                <a:solidFill>
                  <a:srgbClr val="FFFFFF"/>
                </a:solidFill>
              </a:rPr>
              <a:t>Model aplikasi pionir dalam mitigasi bencana</a:t>
            </a:r>
            <a:endParaRPr sz="1100">
              <a:solidFill>
                <a:srgbClr val="FFFFFF"/>
              </a:solidFill>
            </a:endParaRPr>
          </a:p>
          <a:p>
            <a:pPr indent="0" lvl="0" marL="0" rtl="0" algn="l">
              <a:lnSpc>
                <a:spcPct val="115000"/>
              </a:lnSpc>
              <a:spcBef>
                <a:spcPts val="1200"/>
              </a:spcBef>
              <a:spcAft>
                <a:spcPts val="0"/>
              </a:spcAft>
              <a:buNone/>
            </a:pPr>
            <a:r>
              <a:rPr lang="id" sz="1100">
                <a:solidFill>
                  <a:srgbClr val="FFFFFF"/>
                </a:solidFill>
              </a:rPr>
              <a:t>- Dapat sekaligus dikembangkan untuk penangan pasca bencana</a:t>
            </a:r>
            <a:endParaRPr sz="1100">
              <a:solidFill>
                <a:srgbClr val="FFFFFF"/>
              </a:solidFill>
            </a:endParaRPr>
          </a:p>
          <a:p>
            <a:pPr indent="0" lvl="0" marL="0" rtl="0" algn="l">
              <a:lnSpc>
                <a:spcPct val="115000"/>
              </a:lnSpc>
              <a:spcBef>
                <a:spcPts val="1200"/>
              </a:spcBef>
              <a:spcAft>
                <a:spcPts val="0"/>
              </a:spcAft>
              <a:buNone/>
            </a:pPr>
            <a:r>
              <a:rPr lang="id" sz="1100">
                <a:solidFill>
                  <a:srgbClr val="FFFFFF"/>
                </a:solidFill>
              </a:rPr>
              <a:t>- Tren Masyarakat yang tergugrah dengan informasi digital</a:t>
            </a:r>
            <a:endParaRPr sz="1100">
              <a:solidFill>
                <a:srgbClr val="FFFFFF"/>
              </a:solidFill>
            </a:endParaRPr>
          </a:p>
          <a:p>
            <a:pPr indent="0" lvl="0" marL="0" rtl="0" algn="l">
              <a:lnSpc>
                <a:spcPct val="115000"/>
              </a:lnSpc>
              <a:spcBef>
                <a:spcPts val="1200"/>
              </a:spcBef>
              <a:spcAft>
                <a:spcPts val="0"/>
              </a:spcAft>
              <a:buNone/>
            </a:pPr>
            <a:r>
              <a:rPr lang="id"/>
              <a:t> </a:t>
            </a:r>
            <a:endParaRPr/>
          </a:p>
          <a:p>
            <a:pPr indent="0" lvl="0" marL="0" rtl="0" algn="l">
              <a:lnSpc>
                <a:spcPct val="115000"/>
              </a:lnSpc>
              <a:spcBef>
                <a:spcPts val="1600"/>
              </a:spcBef>
              <a:spcAft>
                <a:spcPts val="0"/>
              </a:spcAft>
              <a:buNone/>
            </a:pPr>
            <a:r>
              <a:rPr lang="id"/>
              <a:t> </a:t>
            </a:r>
            <a:endParaRPr/>
          </a:p>
          <a:p>
            <a:pPr indent="0" lvl="0" marL="0" rtl="0" algn="l">
              <a:lnSpc>
                <a:spcPct val="115000"/>
              </a:lnSpc>
              <a:spcBef>
                <a:spcPts val="1600"/>
              </a:spcBef>
              <a:spcAft>
                <a:spcPts val="1600"/>
              </a:spcAft>
              <a:buNone/>
            </a:pPr>
            <a:r>
              <a:t/>
            </a:r>
            <a:endParaRPr/>
          </a:p>
        </p:txBody>
      </p:sp>
      <p:sp>
        <p:nvSpPr>
          <p:cNvPr id="398" name="Google Shape;398;p26"/>
          <p:cNvSpPr txBox="1"/>
          <p:nvPr>
            <p:ph idx="1" type="body"/>
          </p:nvPr>
        </p:nvSpPr>
        <p:spPr>
          <a:xfrm>
            <a:off x="6131525" y="1924925"/>
            <a:ext cx="2844900" cy="19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rgbClr val="000000"/>
                </a:solidFill>
                <a:latin typeface="Pacifico"/>
                <a:ea typeface="Pacifico"/>
                <a:cs typeface="Pacifico"/>
                <a:sym typeface="Pacifico"/>
              </a:rPr>
              <a:t>Threat :</a:t>
            </a:r>
            <a:endParaRPr sz="1800">
              <a:solidFill>
                <a:srgbClr val="000000"/>
              </a:solidFill>
              <a:latin typeface="Pacifico"/>
              <a:ea typeface="Pacifico"/>
              <a:cs typeface="Pacifico"/>
              <a:sym typeface="Pacifico"/>
            </a:endParaRPr>
          </a:p>
          <a:p>
            <a:pPr indent="-298450" lvl="0" marL="457200" rtl="0" algn="l">
              <a:lnSpc>
                <a:spcPct val="150000"/>
              </a:lnSpc>
              <a:spcBef>
                <a:spcPts val="1600"/>
              </a:spcBef>
              <a:spcAft>
                <a:spcPts val="0"/>
              </a:spcAft>
              <a:buClr>
                <a:srgbClr val="000000"/>
              </a:buClr>
              <a:buSzPts val="1100"/>
              <a:buFont typeface="Montserrat"/>
              <a:buChar char="-"/>
            </a:pPr>
            <a:r>
              <a:rPr lang="id">
                <a:solidFill>
                  <a:srgbClr val="000000"/>
                </a:solidFill>
                <a:latin typeface="Montserrat"/>
                <a:ea typeface="Montserrat"/>
                <a:cs typeface="Montserrat"/>
                <a:sym typeface="Montserrat"/>
              </a:rPr>
              <a:t>Minimnya minat swasta untuk berinvestasi </a:t>
            </a:r>
            <a:endParaRPr>
              <a:solidFill>
                <a:srgbClr val="000000"/>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000000"/>
              </a:buClr>
              <a:buSzPts val="1100"/>
              <a:buFont typeface="Montserrat"/>
              <a:buChar char="-"/>
            </a:pPr>
            <a:r>
              <a:rPr lang="id">
                <a:solidFill>
                  <a:srgbClr val="000000"/>
                </a:solidFill>
                <a:latin typeface="Montserrat"/>
                <a:ea typeface="Montserrat"/>
                <a:cs typeface="Montserrat"/>
                <a:sym typeface="Montserrat"/>
              </a:rPr>
              <a:t>Masalah pendanaan jangka panjang </a:t>
            </a:r>
            <a:endParaRPr>
              <a:solidFill>
                <a:srgbClr val="000000"/>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000000"/>
              </a:buClr>
              <a:buSzPts val="1100"/>
              <a:buFont typeface="Montserrat"/>
              <a:buChar char="-"/>
            </a:pPr>
            <a:r>
              <a:rPr lang="id">
                <a:solidFill>
                  <a:srgbClr val="000000"/>
                </a:solidFill>
                <a:latin typeface="Montserrat"/>
                <a:ea typeface="Montserrat"/>
                <a:cs typeface="Montserrat"/>
                <a:sym typeface="Montserrat"/>
              </a:rPr>
              <a:t>Blue ocean dan kurang dimintai  </a:t>
            </a:r>
            <a:endParaRPr>
              <a:solidFill>
                <a:srgbClr val="000000"/>
              </a:solidFill>
            </a:endParaRPr>
          </a:p>
        </p:txBody>
      </p:sp>
      <p:grpSp>
        <p:nvGrpSpPr>
          <p:cNvPr id="399" name="Google Shape;399;p26"/>
          <p:cNvGrpSpPr/>
          <p:nvPr/>
        </p:nvGrpSpPr>
        <p:grpSpPr>
          <a:xfrm>
            <a:off x="3735320" y="1050307"/>
            <a:ext cx="1662185" cy="3304690"/>
            <a:chOff x="3983627" y="1676395"/>
            <a:chExt cx="1449538" cy="2881914"/>
          </a:xfrm>
        </p:grpSpPr>
        <p:sp>
          <p:nvSpPr>
            <p:cNvPr id="400" name="Google Shape;400;p2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3" name="Google Shape;403;p26"/>
          <p:cNvPicPr preferRelativeResize="0"/>
          <p:nvPr/>
        </p:nvPicPr>
        <p:blipFill rotWithShape="1">
          <a:blip r:embed="rId3">
            <a:alphaModFix/>
          </a:blip>
          <a:srcRect b="0" l="31454" r="31457" t="0"/>
          <a:stretch/>
        </p:blipFill>
        <p:spPr>
          <a:xfrm>
            <a:off x="3735424" y="1050131"/>
            <a:ext cx="1659300" cy="2833500"/>
          </a:xfrm>
          <a:prstGeom prst="round2SameRect">
            <a:avLst>
              <a:gd fmla="val 4129" name="adj1"/>
              <a:gd fmla="val 0" name="adj2"/>
            </a:avLst>
          </a:prstGeom>
          <a:noFill/>
          <a:ln>
            <a:noFill/>
          </a:ln>
        </p:spPr>
      </p:pic>
      <p:sp>
        <p:nvSpPr>
          <p:cNvPr id="404" name="Google Shape;404;p26"/>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txBox="1"/>
          <p:nvPr/>
        </p:nvSpPr>
        <p:spPr>
          <a:xfrm>
            <a:off x="1278150" y="472925"/>
            <a:ext cx="31236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3000">
                <a:solidFill>
                  <a:schemeClr val="lt1"/>
                </a:solidFill>
                <a:latin typeface="Pacifico"/>
                <a:ea typeface="Pacifico"/>
                <a:cs typeface="Pacifico"/>
                <a:sym typeface="Pacifico"/>
              </a:rPr>
              <a:t>Analisis SWOT</a:t>
            </a:r>
            <a:endParaRPr sz="3000">
              <a:solidFill>
                <a:schemeClr val="lt1"/>
              </a:solidFill>
              <a:latin typeface="Pacifico"/>
              <a:ea typeface="Pacifico"/>
              <a:cs typeface="Pacifico"/>
              <a:sym typeface="Pacific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27"/>
          <p:cNvSpPr txBox="1"/>
          <p:nvPr>
            <p:ph idx="2" type="title"/>
          </p:nvPr>
        </p:nvSpPr>
        <p:spPr>
          <a:xfrm>
            <a:off x="1070750" y="286000"/>
            <a:ext cx="3702000" cy="14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000">
                <a:latin typeface="Pacifico"/>
                <a:ea typeface="Pacifico"/>
                <a:cs typeface="Pacifico"/>
                <a:sym typeface="Pacifico"/>
              </a:rPr>
              <a:t>Bagaimana Konsep Kerja Do-Saster ?</a:t>
            </a:r>
            <a:endParaRPr sz="3000">
              <a:latin typeface="Pacifico"/>
              <a:ea typeface="Pacifico"/>
              <a:cs typeface="Pacifico"/>
              <a:sym typeface="Pacifico"/>
            </a:endParaRPr>
          </a:p>
        </p:txBody>
      </p:sp>
      <p:grpSp>
        <p:nvGrpSpPr>
          <p:cNvPr id="411" name="Google Shape;411;p27"/>
          <p:cNvGrpSpPr/>
          <p:nvPr/>
        </p:nvGrpSpPr>
        <p:grpSpPr>
          <a:xfrm>
            <a:off x="596402" y="1727943"/>
            <a:ext cx="1387497" cy="2767214"/>
            <a:chOff x="3983627" y="1676395"/>
            <a:chExt cx="1449538" cy="2881914"/>
          </a:xfrm>
        </p:grpSpPr>
        <p:sp>
          <p:nvSpPr>
            <p:cNvPr id="412" name="Google Shape;412;p27"/>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5" name="Google Shape;415;p27"/>
          <p:cNvPicPr preferRelativeResize="0"/>
          <p:nvPr/>
        </p:nvPicPr>
        <p:blipFill>
          <a:blip r:embed="rId3">
            <a:alphaModFix/>
          </a:blip>
          <a:stretch>
            <a:fillRect/>
          </a:stretch>
        </p:blipFill>
        <p:spPr>
          <a:xfrm>
            <a:off x="595000" y="2546864"/>
            <a:ext cx="1389300" cy="735247"/>
          </a:xfrm>
          <a:prstGeom prst="rect">
            <a:avLst/>
          </a:prstGeom>
          <a:noFill/>
          <a:ln>
            <a:noFill/>
          </a:ln>
        </p:spPr>
      </p:pic>
      <p:sp>
        <p:nvSpPr>
          <p:cNvPr id="416" name="Google Shape;416;p27"/>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7"/>
          <p:cNvGrpSpPr/>
          <p:nvPr/>
        </p:nvGrpSpPr>
        <p:grpSpPr>
          <a:xfrm>
            <a:off x="2339662" y="3136884"/>
            <a:ext cx="559040" cy="1339287"/>
            <a:chOff x="7475548" y="3728000"/>
            <a:chExt cx="316503" cy="758244"/>
          </a:xfrm>
        </p:grpSpPr>
        <p:sp>
          <p:nvSpPr>
            <p:cNvPr id="418" name="Google Shape;418;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7"/>
          <p:cNvGrpSpPr/>
          <p:nvPr/>
        </p:nvGrpSpPr>
        <p:grpSpPr>
          <a:xfrm>
            <a:off x="2178640" y="3365517"/>
            <a:ext cx="924900" cy="895292"/>
            <a:chOff x="7384385" y="3857442"/>
            <a:chExt cx="523637" cy="506874"/>
          </a:xfrm>
        </p:grpSpPr>
        <p:sp>
          <p:nvSpPr>
            <p:cNvPr id="422" name="Google Shape;422;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7"/>
            <p:cNvGrpSpPr/>
            <p:nvPr/>
          </p:nvGrpSpPr>
          <p:grpSpPr>
            <a:xfrm>
              <a:off x="7384385" y="3857442"/>
              <a:ext cx="523637" cy="498900"/>
              <a:chOff x="7384385" y="3857442"/>
              <a:chExt cx="523637" cy="498900"/>
            </a:xfrm>
          </p:grpSpPr>
          <p:sp>
            <p:nvSpPr>
              <p:cNvPr id="424" name="Google Shape;424;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26" name="Google Shape;426;p27"/>
          <p:cNvPicPr preferRelativeResize="0"/>
          <p:nvPr/>
        </p:nvPicPr>
        <p:blipFill rotWithShape="1">
          <a:blip r:embed="rId4">
            <a:alphaModFix/>
          </a:blip>
          <a:srcRect b="6910" l="0" r="0" t="6919"/>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427" name="Google Shape;427;p27"/>
          <p:cNvGrpSpPr/>
          <p:nvPr/>
        </p:nvGrpSpPr>
        <p:grpSpPr>
          <a:xfrm>
            <a:off x="3213842" y="3136833"/>
            <a:ext cx="843152" cy="1339537"/>
            <a:chOff x="-5144606" y="890490"/>
            <a:chExt cx="2115815" cy="3361448"/>
          </a:xfrm>
        </p:grpSpPr>
        <p:sp>
          <p:nvSpPr>
            <p:cNvPr id="428" name="Google Shape;428;p27"/>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4" name="Google Shape;434;p27"/>
          <p:cNvPicPr preferRelativeResize="0"/>
          <p:nvPr/>
        </p:nvPicPr>
        <p:blipFill rotWithShape="1">
          <a:blip r:embed="rId5">
            <a:alphaModFix/>
          </a:blip>
          <a:srcRect b="2954" l="0" r="0" t="2954"/>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pic>
        <p:nvPicPr>
          <p:cNvPr id="435" name="Google Shape;435;p27"/>
          <p:cNvPicPr preferRelativeResize="0"/>
          <p:nvPr/>
        </p:nvPicPr>
        <p:blipFill>
          <a:blip r:embed="rId6">
            <a:alphaModFix/>
          </a:blip>
          <a:stretch>
            <a:fillRect/>
          </a:stretch>
        </p:blipFill>
        <p:spPr>
          <a:xfrm>
            <a:off x="1029900" y="3684150"/>
            <a:ext cx="663750" cy="706117"/>
          </a:xfrm>
          <a:prstGeom prst="rect">
            <a:avLst/>
          </a:prstGeom>
          <a:noFill/>
          <a:ln>
            <a:noFill/>
          </a:ln>
        </p:spPr>
      </p:pic>
      <p:pic>
        <p:nvPicPr>
          <p:cNvPr id="436" name="Google Shape;436;p27"/>
          <p:cNvPicPr preferRelativeResize="0"/>
          <p:nvPr/>
        </p:nvPicPr>
        <p:blipFill>
          <a:blip r:embed="rId7">
            <a:alphaModFix/>
          </a:blip>
          <a:stretch>
            <a:fillRect/>
          </a:stretch>
        </p:blipFill>
        <p:spPr>
          <a:xfrm>
            <a:off x="4572000" y="-825100"/>
            <a:ext cx="4370350" cy="7269174"/>
          </a:xfrm>
          <a:prstGeom prst="rect">
            <a:avLst/>
          </a:prstGeom>
          <a:noFill/>
          <a:ln>
            <a:noFill/>
          </a:ln>
        </p:spPr>
      </p:pic>
      <p:pic>
        <p:nvPicPr>
          <p:cNvPr id="437" name="Google Shape;437;p27"/>
          <p:cNvPicPr preferRelativeResize="0"/>
          <p:nvPr/>
        </p:nvPicPr>
        <p:blipFill rotWithShape="1">
          <a:blip r:embed="rId8">
            <a:alphaModFix/>
          </a:blip>
          <a:srcRect b="-4942" l="20050" r="22398" t="0"/>
          <a:stretch/>
        </p:blipFill>
        <p:spPr>
          <a:xfrm>
            <a:off x="5866838" y="1399150"/>
            <a:ext cx="1780675" cy="329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28"/>
          <p:cNvSpPr txBox="1"/>
          <p:nvPr>
            <p:ph idx="2" type="title"/>
          </p:nvPr>
        </p:nvSpPr>
        <p:spPr>
          <a:xfrm>
            <a:off x="2151600" y="490425"/>
            <a:ext cx="48408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1800">
                <a:latin typeface="Pacifico"/>
                <a:ea typeface="Pacifico"/>
                <a:cs typeface="Pacifico"/>
                <a:sym typeface="Pacifico"/>
              </a:rPr>
              <a:t>FLOWCHART &amp; KONSEP APLIKASI</a:t>
            </a:r>
            <a:endParaRPr sz="1800">
              <a:latin typeface="Pacifico"/>
              <a:ea typeface="Pacifico"/>
              <a:cs typeface="Pacifico"/>
              <a:sym typeface="Pacifico"/>
            </a:endParaRPr>
          </a:p>
        </p:txBody>
      </p:sp>
      <p:pic>
        <p:nvPicPr>
          <p:cNvPr id="443" name="Google Shape;443;p28"/>
          <p:cNvPicPr preferRelativeResize="0"/>
          <p:nvPr/>
        </p:nvPicPr>
        <p:blipFill>
          <a:blip r:embed="rId3">
            <a:alphaModFix/>
          </a:blip>
          <a:stretch>
            <a:fillRect/>
          </a:stretch>
        </p:blipFill>
        <p:spPr>
          <a:xfrm>
            <a:off x="1179025" y="1618050"/>
            <a:ext cx="8137625" cy="3247218"/>
          </a:xfrm>
          <a:prstGeom prst="rect">
            <a:avLst/>
          </a:prstGeom>
          <a:noFill/>
          <a:ln>
            <a:noFill/>
          </a:ln>
        </p:spPr>
      </p:pic>
      <p:pic>
        <p:nvPicPr>
          <p:cNvPr id="444" name="Google Shape;444;p28"/>
          <p:cNvPicPr preferRelativeResize="0"/>
          <p:nvPr/>
        </p:nvPicPr>
        <p:blipFill rotWithShape="1">
          <a:blip r:embed="rId4">
            <a:alphaModFix/>
          </a:blip>
          <a:srcRect b="19886" l="24518" r="23515" t="19315"/>
          <a:stretch/>
        </p:blipFill>
        <p:spPr>
          <a:xfrm>
            <a:off x="0" y="1618050"/>
            <a:ext cx="1179025" cy="2293151"/>
          </a:xfrm>
          <a:prstGeom prst="rect">
            <a:avLst/>
          </a:prstGeom>
          <a:noFill/>
          <a:ln>
            <a:noFill/>
          </a:ln>
        </p:spPr>
      </p:pic>
      <p:pic>
        <p:nvPicPr>
          <p:cNvPr id="445" name="Google Shape;445;p28"/>
          <p:cNvPicPr preferRelativeResize="0"/>
          <p:nvPr/>
        </p:nvPicPr>
        <p:blipFill rotWithShape="1">
          <a:blip r:embed="rId5">
            <a:alphaModFix/>
          </a:blip>
          <a:srcRect b="589" l="47546" r="18192" t="21903"/>
          <a:stretch/>
        </p:blipFill>
        <p:spPr>
          <a:xfrm>
            <a:off x="132300" y="2028825"/>
            <a:ext cx="914400" cy="1676200"/>
          </a:xfrm>
          <a:prstGeom prst="rect">
            <a:avLst/>
          </a:prstGeom>
          <a:noFill/>
          <a:ln>
            <a:noFill/>
          </a:ln>
        </p:spPr>
      </p:pic>
      <p:sp>
        <p:nvSpPr>
          <p:cNvPr id="446" name="Google Shape;446;p28"/>
          <p:cNvSpPr/>
          <p:nvPr/>
        </p:nvSpPr>
        <p:spPr>
          <a:xfrm>
            <a:off x="132300" y="3149650"/>
            <a:ext cx="914400" cy="575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209563" y="3173700"/>
            <a:ext cx="759900" cy="46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txBox="1"/>
          <p:nvPr/>
        </p:nvSpPr>
        <p:spPr>
          <a:xfrm>
            <a:off x="209550" y="3270575"/>
            <a:ext cx="759900" cy="2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800">
                <a:solidFill>
                  <a:srgbClr val="FFFFFF"/>
                </a:solidFill>
                <a:latin typeface="Lato"/>
                <a:ea typeface="Lato"/>
                <a:cs typeface="Lato"/>
                <a:sym typeface="Lato"/>
              </a:rPr>
              <a:t>Berlindung disini !</a:t>
            </a:r>
            <a:endParaRPr b="1" sz="80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29"/>
          <p:cNvSpPr txBox="1"/>
          <p:nvPr>
            <p:ph type="title"/>
          </p:nvPr>
        </p:nvSpPr>
        <p:spPr>
          <a:xfrm>
            <a:off x="975350" y="105525"/>
            <a:ext cx="6712200" cy="3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800">
                <a:latin typeface="Comic Sans MS"/>
                <a:ea typeface="Comic Sans MS"/>
                <a:cs typeface="Comic Sans MS"/>
                <a:sym typeface="Comic Sans MS"/>
              </a:rPr>
              <a:t>Arsitektur Prototype AI Earthquake Mitigation</a:t>
            </a:r>
            <a:endParaRPr sz="1800">
              <a:latin typeface="Comic Sans MS"/>
              <a:ea typeface="Comic Sans MS"/>
              <a:cs typeface="Comic Sans MS"/>
              <a:sym typeface="Comic Sans MS"/>
            </a:endParaRPr>
          </a:p>
        </p:txBody>
      </p:sp>
      <p:pic>
        <p:nvPicPr>
          <p:cNvPr id="454" name="Google Shape;454;p29"/>
          <p:cNvPicPr preferRelativeResize="0"/>
          <p:nvPr/>
        </p:nvPicPr>
        <p:blipFill>
          <a:blip r:embed="rId3">
            <a:alphaModFix/>
          </a:blip>
          <a:stretch>
            <a:fillRect/>
          </a:stretch>
        </p:blipFill>
        <p:spPr>
          <a:xfrm>
            <a:off x="7813950" y="3853975"/>
            <a:ext cx="1176275" cy="1176275"/>
          </a:xfrm>
          <a:prstGeom prst="rect">
            <a:avLst/>
          </a:prstGeom>
          <a:noFill/>
          <a:ln>
            <a:noFill/>
          </a:ln>
        </p:spPr>
      </p:pic>
      <p:pic>
        <p:nvPicPr>
          <p:cNvPr id="455" name="Google Shape;455;p29"/>
          <p:cNvPicPr preferRelativeResize="0"/>
          <p:nvPr/>
        </p:nvPicPr>
        <p:blipFill>
          <a:blip r:embed="rId4">
            <a:alphaModFix/>
          </a:blip>
          <a:stretch>
            <a:fillRect/>
          </a:stretch>
        </p:blipFill>
        <p:spPr>
          <a:xfrm>
            <a:off x="1143875" y="550625"/>
            <a:ext cx="6489901" cy="3616775"/>
          </a:xfrm>
          <a:prstGeom prst="rect">
            <a:avLst/>
          </a:prstGeom>
          <a:noFill/>
          <a:ln>
            <a:noFill/>
          </a:ln>
        </p:spPr>
      </p:pic>
      <p:pic>
        <p:nvPicPr>
          <p:cNvPr id="456" name="Google Shape;456;p29"/>
          <p:cNvPicPr preferRelativeResize="0"/>
          <p:nvPr/>
        </p:nvPicPr>
        <p:blipFill>
          <a:blip r:embed="rId5">
            <a:alphaModFix/>
          </a:blip>
          <a:stretch>
            <a:fillRect/>
          </a:stretch>
        </p:blipFill>
        <p:spPr>
          <a:xfrm>
            <a:off x="1143875" y="3482575"/>
            <a:ext cx="5214325" cy="137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30"/>
          <p:cNvPicPr preferRelativeResize="0"/>
          <p:nvPr/>
        </p:nvPicPr>
        <p:blipFill>
          <a:blip r:embed="rId3">
            <a:alphaModFix/>
          </a:blip>
          <a:stretch>
            <a:fillRect/>
          </a:stretch>
        </p:blipFill>
        <p:spPr>
          <a:xfrm>
            <a:off x="7813950" y="3853975"/>
            <a:ext cx="1176275" cy="1176275"/>
          </a:xfrm>
          <a:prstGeom prst="rect">
            <a:avLst/>
          </a:prstGeom>
          <a:noFill/>
          <a:ln>
            <a:noFill/>
          </a:ln>
        </p:spPr>
      </p:pic>
      <p:sp>
        <p:nvSpPr>
          <p:cNvPr id="462" name="Google Shape;462;p30"/>
          <p:cNvSpPr txBox="1"/>
          <p:nvPr>
            <p:ph type="title"/>
          </p:nvPr>
        </p:nvSpPr>
        <p:spPr>
          <a:xfrm>
            <a:off x="975350" y="105525"/>
            <a:ext cx="6712200" cy="3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800">
                <a:latin typeface="Comic Sans MS"/>
                <a:ea typeface="Comic Sans MS"/>
                <a:cs typeface="Comic Sans MS"/>
                <a:sym typeface="Comic Sans MS"/>
              </a:rPr>
              <a:t>Arsitektur Prototype AI Earthquake Mitigation</a:t>
            </a:r>
            <a:endParaRPr sz="1800">
              <a:latin typeface="Comic Sans MS"/>
              <a:ea typeface="Comic Sans MS"/>
              <a:cs typeface="Comic Sans MS"/>
              <a:sym typeface="Comic Sans MS"/>
            </a:endParaRPr>
          </a:p>
        </p:txBody>
      </p:sp>
      <p:pic>
        <p:nvPicPr>
          <p:cNvPr id="463" name="Google Shape;463;p30"/>
          <p:cNvPicPr preferRelativeResize="0"/>
          <p:nvPr/>
        </p:nvPicPr>
        <p:blipFill>
          <a:blip r:embed="rId4">
            <a:alphaModFix/>
          </a:blip>
          <a:stretch>
            <a:fillRect/>
          </a:stretch>
        </p:blipFill>
        <p:spPr>
          <a:xfrm>
            <a:off x="2281626" y="588700"/>
            <a:ext cx="5664864" cy="4248675"/>
          </a:xfrm>
          <a:prstGeom prst="rect">
            <a:avLst/>
          </a:prstGeom>
          <a:noFill/>
          <a:ln>
            <a:noFill/>
          </a:ln>
        </p:spPr>
      </p:pic>
      <p:sp>
        <p:nvSpPr>
          <p:cNvPr id="464" name="Google Shape;464;p30"/>
          <p:cNvSpPr/>
          <p:nvPr/>
        </p:nvSpPr>
        <p:spPr>
          <a:xfrm>
            <a:off x="1528150" y="1065650"/>
            <a:ext cx="1807200" cy="780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30"/>
          <p:cNvPicPr preferRelativeResize="0"/>
          <p:nvPr/>
        </p:nvPicPr>
        <p:blipFill>
          <a:blip r:embed="rId5">
            <a:alphaModFix/>
          </a:blip>
          <a:stretch>
            <a:fillRect/>
          </a:stretch>
        </p:blipFill>
        <p:spPr>
          <a:xfrm rot="5400000">
            <a:off x="-319312" y="2672412"/>
            <a:ext cx="3566775" cy="977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31"/>
          <p:cNvSpPr txBox="1"/>
          <p:nvPr>
            <p:ph type="title"/>
          </p:nvPr>
        </p:nvSpPr>
        <p:spPr>
          <a:xfrm>
            <a:off x="1215050" y="641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000">
                <a:latin typeface="Pacifico"/>
                <a:ea typeface="Pacifico"/>
                <a:cs typeface="Pacifico"/>
                <a:sym typeface="Pacifico"/>
              </a:rPr>
              <a:t>Market Segmentation</a:t>
            </a:r>
            <a:endParaRPr sz="3000">
              <a:latin typeface="Pacifico"/>
              <a:ea typeface="Pacifico"/>
              <a:cs typeface="Pacifico"/>
              <a:sym typeface="Pacifico"/>
            </a:endParaRPr>
          </a:p>
        </p:txBody>
      </p:sp>
      <p:sp>
        <p:nvSpPr>
          <p:cNvPr id="471" name="Google Shape;471;p31"/>
          <p:cNvSpPr txBox="1"/>
          <p:nvPr>
            <p:ph idx="1" type="body"/>
          </p:nvPr>
        </p:nvSpPr>
        <p:spPr>
          <a:xfrm>
            <a:off x="524450" y="1402850"/>
            <a:ext cx="5124300" cy="17730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id" sz="1400">
                <a:solidFill>
                  <a:srgbClr val="FFFFFF"/>
                </a:solidFill>
                <a:latin typeface="Montserrat"/>
                <a:ea typeface="Montserrat"/>
                <a:cs typeface="Montserrat"/>
                <a:sym typeface="Montserrat"/>
              </a:rPr>
              <a:t>Adapun Pembagian Segment Pasar adalah sebagai berikut,</a:t>
            </a:r>
            <a:endParaRPr sz="1400">
              <a:solidFill>
                <a:srgbClr val="FFFFFF"/>
              </a:solidFill>
              <a:latin typeface="Montserrat"/>
              <a:ea typeface="Montserrat"/>
              <a:cs typeface="Montserrat"/>
              <a:sym typeface="Montserrat"/>
            </a:endParaRPr>
          </a:p>
          <a:p>
            <a:pPr indent="0" lvl="0" marL="444500" rtl="0" algn="just">
              <a:lnSpc>
                <a:spcPct val="115000"/>
              </a:lnSpc>
              <a:spcBef>
                <a:spcPts val="1200"/>
              </a:spcBef>
              <a:spcAft>
                <a:spcPts val="0"/>
              </a:spcAft>
              <a:buNone/>
            </a:pPr>
            <a:r>
              <a:rPr lang="id" sz="1400">
                <a:solidFill>
                  <a:srgbClr val="FFFFFF"/>
                </a:solidFill>
                <a:latin typeface="Montserrat"/>
                <a:ea typeface="Montserrat"/>
                <a:cs typeface="Montserrat"/>
                <a:sym typeface="Montserrat"/>
              </a:rPr>
              <a:t>· Semua orang pemilik smartphone (user) secara demografis berdomisili di Indonesia</a:t>
            </a:r>
            <a:endParaRPr sz="1400">
              <a:solidFill>
                <a:srgbClr val="FFFFFF"/>
              </a:solidFill>
              <a:latin typeface="Montserrat"/>
              <a:ea typeface="Montserrat"/>
              <a:cs typeface="Montserrat"/>
              <a:sym typeface="Montserrat"/>
            </a:endParaRPr>
          </a:p>
          <a:p>
            <a:pPr indent="0" lvl="0" marL="444500" rtl="0" algn="just">
              <a:lnSpc>
                <a:spcPct val="115000"/>
              </a:lnSpc>
              <a:spcBef>
                <a:spcPts val="800"/>
              </a:spcBef>
              <a:spcAft>
                <a:spcPts val="0"/>
              </a:spcAft>
              <a:buNone/>
            </a:pPr>
            <a:r>
              <a:rPr lang="id" sz="1400">
                <a:solidFill>
                  <a:srgbClr val="FFFFFF"/>
                </a:solidFill>
                <a:latin typeface="Montserrat"/>
                <a:ea typeface="Montserrat"/>
                <a:cs typeface="Montserrat"/>
                <a:sym typeface="Montserrat"/>
              </a:rPr>
              <a:t>· Channels seperti swasta sebagai third-party</a:t>
            </a:r>
            <a:endParaRPr sz="1400">
              <a:solidFill>
                <a:srgbClr val="FFFFFF"/>
              </a:solidFill>
              <a:latin typeface="Montserrat"/>
              <a:ea typeface="Montserrat"/>
              <a:cs typeface="Montserrat"/>
              <a:sym typeface="Montserrat"/>
            </a:endParaRPr>
          </a:p>
          <a:p>
            <a:pPr indent="0" lvl="0" marL="444500" rtl="0" algn="just">
              <a:lnSpc>
                <a:spcPct val="115000"/>
              </a:lnSpc>
              <a:spcBef>
                <a:spcPts val="800"/>
              </a:spcBef>
              <a:spcAft>
                <a:spcPts val="0"/>
              </a:spcAft>
              <a:buNone/>
            </a:pPr>
            <a:r>
              <a:rPr lang="id" sz="1400">
                <a:solidFill>
                  <a:srgbClr val="FFFFFF"/>
                </a:solidFill>
                <a:latin typeface="Montserrat"/>
                <a:ea typeface="Montserrat"/>
                <a:cs typeface="Montserrat"/>
                <a:sym typeface="Montserrat"/>
              </a:rPr>
              <a:t>· Government dan instansi terkait seperti BNPB, BMKG dan SAR</a:t>
            </a:r>
            <a:endParaRPr sz="1400">
              <a:solidFill>
                <a:srgbClr val="FFFFFF"/>
              </a:solidFill>
              <a:latin typeface="Montserrat"/>
              <a:ea typeface="Montserrat"/>
              <a:cs typeface="Montserrat"/>
              <a:sym typeface="Montserrat"/>
            </a:endParaRPr>
          </a:p>
          <a:p>
            <a:pPr indent="0" lvl="0" marL="0" rtl="0" algn="just">
              <a:lnSpc>
                <a:spcPct val="115000"/>
              </a:lnSpc>
              <a:spcBef>
                <a:spcPts val="800"/>
              </a:spcBef>
              <a:spcAft>
                <a:spcPts val="0"/>
              </a:spcAft>
              <a:buNone/>
            </a:pPr>
            <a:r>
              <a:rPr lang="id" sz="1400">
                <a:solidFill>
                  <a:srgbClr val="FFFFFF"/>
                </a:solidFill>
                <a:latin typeface="Montserrat"/>
                <a:ea typeface="Montserrat"/>
                <a:cs typeface="Montserrat"/>
                <a:sym typeface="Montserrat"/>
              </a:rPr>
              <a:t>Segment pasar seperti demikian tergolong stabil dengan catatan aplikasi selalu mengalami update dan peningkatan fitur. </a:t>
            </a:r>
            <a:endParaRPr sz="1400">
              <a:solidFill>
                <a:srgbClr val="FFFFFF"/>
              </a:solidFill>
              <a:latin typeface="Montserrat"/>
              <a:ea typeface="Montserrat"/>
              <a:cs typeface="Montserrat"/>
              <a:sym typeface="Montserrat"/>
            </a:endParaRPr>
          </a:p>
          <a:p>
            <a:pPr indent="0" lvl="0" marL="0" rtl="0" algn="l">
              <a:spcBef>
                <a:spcPts val="800"/>
              </a:spcBef>
              <a:spcAft>
                <a:spcPts val="1600"/>
              </a:spcAft>
              <a:buNone/>
            </a:pPr>
            <a:r>
              <a:t/>
            </a:r>
            <a:endParaRPr sz="1400">
              <a:solidFill>
                <a:srgbClr val="FFFFFF"/>
              </a:solidFill>
              <a:latin typeface="Montserrat"/>
              <a:ea typeface="Montserrat"/>
              <a:cs typeface="Montserrat"/>
              <a:sym typeface="Montserrat"/>
            </a:endParaRPr>
          </a:p>
        </p:txBody>
      </p:sp>
      <p:pic>
        <p:nvPicPr>
          <p:cNvPr id="472" name="Google Shape;472;p31"/>
          <p:cNvPicPr preferRelativeResize="0"/>
          <p:nvPr/>
        </p:nvPicPr>
        <p:blipFill>
          <a:blip r:embed="rId3">
            <a:alphaModFix/>
          </a:blip>
          <a:stretch>
            <a:fillRect/>
          </a:stretch>
        </p:blipFill>
        <p:spPr>
          <a:xfrm>
            <a:off x="5788025" y="1330575"/>
            <a:ext cx="3250001" cy="288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latin typeface="Pacifico"/>
                <a:ea typeface="Pacifico"/>
                <a:cs typeface="Pacifico"/>
                <a:sym typeface="Pacifico"/>
              </a:rPr>
              <a:t>Improvement </a:t>
            </a:r>
            <a:r>
              <a:rPr lang="id" sz="3600">
                <a:latin typeface="Pacifico"/>
                <a:ea typeface="Pacifico"/>
                <a:cs typeface="Pacifico"/>
                <a:sym typeface="Pacifico"/>
              </a:rPr>
              <a:t> ?</a:t>
            </a:r>
            <a:endParaRPr sz="3600">
              <a:latin typeface="Pacifico"/>
              <a:ea typeface="Pacifico"/>
              <a:cs typeface="Pacifico"/>
              <a:sym typeface="Pacifico"/>
            </a:endParaRPr>
          </a:p>
        </p:txBody>
      </p:sp>
      <p:sp>
        <p:nvSpPr>
          <p:cNvPr id="478" name="Google Shape;478;p32"/>
          <p:cNvSpPr txBox="1"/>
          <p:nvPr>
            <p:ph idx="4294967295"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Masukkan teks Anda di sini Masukkan teks Anda di sini Masukkan teks Anda di sini Masukkan teks Anda di sini Masukkan teks Anda di sini Masukkan teks Anda di sini Masukkan teks Anda di sini.</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79" name="Google Shape;479;p32"/>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1" name="Google Shape;481;p32"/>
          <p:cNvPicPr preferRelativeResize="0"/>
          <p:nvPr/>
        </p:nvPicPr>
        <p:blipFill>
          <a:blip r:embed="rId3">
            <a:alphaModFix/>
          </a:blip>
          <a:stretch>
            <a:fillRect/>
          </a:stretch>
        </p:blipFill>
        <p:spPr>
          <a:xfrm>
            <a:off x="127150" y="3722150"/>
            <a:ext cx="1219200" cy="121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grpSp>
        <p:nvGrpSpPr>
          <p:cNvPr id="486" name="Google Shape;486;p33"/>
          <p:cNvGrpSpPr/>
          <p:nvPr/>
        </p:nvGrpSpPr>
        <p:grpSpPr>
          <a:xfrm>
            <a:off x="4547087" y="1535165"/>
            <a:ext cx="4273653" cy="2923926"/>
            <a:chOff x="4547087" y="1535165"/>
            <a:chExt cx="4273653" cy="2923926"/>
          </a:xfrm>
        </p:grpSpPr>
        <p:sp>
          <p:nvSpPr>
            <p:cNvPr id="487" name="Google Shape;487;p33"/>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0" name="Google Shape;490;p33"/>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491" name="Google Shape;491;p33"/>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892675" y="16066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6000">
                <a:latin typeface="Pacifico"/>
                <a:ea typeface="Pacifico"/>
                <a:cs typeface="Pacifico"/>
                <a:sym typeface="Pacifico"/>
              </a:rPr>
              <a:t>Terima kasih!</a:t>
            </a:r>
            <a:endParaRPr sz="6000">
              <a:latin typeface="Pacifico"/>
              <a:ea typeface="Pacifico"/>
              <a:cs typeface="Pacifico"/>
              <a:sym typeface="Pacifico"/>
            </a:endParaRPr>
          </a:p>
        </p:txBody>
      </p:sp>
      <p:grpSp>
        <p:nvGrpSpPr>
          <p:cNvPr id="497" name="Google Shape;497;p34"/>
          <p:cNvGrpSpPr/>
          <p:nvPr/>
        </p:nvGrpSpPr>
        <p:grpSpPr>
          <a:xfrm>
            <a:off x="4066820" y="1553491"/>
            <a:ext cx="3159984" cy="2439109"/>
            <a:chOff x="3553042" y="1657806"/>
            <a:chExt cx="3461100" cy="2671532"/>
          </a:xfrm>
        </p:grpSpPr>
        <p:sp>
          <p:nvSpPr>
            <p:cNvPr id="498" name="Google Shape;498;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6" name="Google Shape;506;p34"/>
          <p:cNvPicPr preferRelativeResize="0"/>
          <p:nvPr/>
        </p:nvPicPr>
        <p:blipFill rotWithShape="1">
          <a:blip r:embed="rId3">
            <a:alphaModFix/>
          </a:blip>
          <a:srcRect b="0" l="6132" r="6132" t="0"/>
          <a:stretch/>
        </p:blipFill>
        <p:spPr>
          <a:xfrm>
            <a:off x="4115130" y="1605638"/>
            <a:ext cx="3063300" cy="1745700"/>
          </a:xfrm>
          <a:prstGeom prst="rect">
            <a:avLst/>
          </a:prstGeom>
          <a:noFill/>
          <a:ln>
            <a:noFill/>
          </a:ln>
        </p:spPr>
      </p:pic>
      <p:sp>
        <p:nvSpPr>
          <p:cNvPr id="507" name="Google Shape;507;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34"/>
          <p:cNvGrpSpPr/>
          <p:nvPr/>
        </p:nvGrpSpPr>
        <p:grpSpPr>
          <a:xfrm>
            <a:off x="6762480" y="2546254"/>
            <a:ext cx="1024386" cy="1522884"/>
            <a:chOff x="6505573" y="2745170"/>
            <a:chExt cx="1122000" cy="1668000"/>
          </a:xfrm>
        </p:grpSpPr>
        <p:sp>
          <p:nvSpPr>
            <p:cNvPr id="509" name="Google Shape;509;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13" name="Google Shape;513;p34"/>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514" name="Google Shape;514;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4"/>
          <p:cNvGrpSpPr/>
          <p:nvPr/>
        </p:nvGrpSpPr>
        <p:grpSpPr>
          <a:xfrm>
            <a:off x="6405845" y="3121897"/>
            <a:ext cx="520684" cy="1036470"/>
            <a:chOff x="9543736" y="4486132"/>
            <a:chExt cx="570300" cy="1135235"/>
          </a:xfrm>
        </p:grpSpPr>
        <p:sp>
          <p:nvSpPr>
            <p:cNvPr id="516" name="Google Shape;516;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20" name="Google Shape;520;p34"/>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21" name="Google Shape;521;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4"/>
          <p:cNvGrpSpPr/>
          <p:nvPr/>
        </p:nvGrpSpPr>
        <p:grpSpPr>
          <a:xfrm>
            <a:off x="7564804" y="3443361"/>
            <a:ext cx="455496" cy="692277"/>
            <a:chOff x="7384375" y="3728000"/>
            <a:chExt cx="498900" cy="758244"/>
          </a:xfrm>
        </p:grpSpPr>
        <p:sp>
          <p:nvSpPr>
            <p:cNvPr id="523" name="Google Shape;523;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34"/>
          <p:cNvGrpSpPr/>
          <p:nvPr/>
        </p:nvGrpSpPr>
        <p:grpSpPr>
          <a:xfrm>
            <a:off x="7564836" y="3561758"/>
            <a:ext cx="478081" cy="462776"/>
            <a:chOff x="7384385" y="3857442"/>
            <a:chExt cx="523637" cy="506874"/>
          </a:xfrm>
        </p:grpSpPr>
        <p:sp>
          <p:nvSpPr>
            <p:cNvPr id="528" name="Google Shape;528;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34"/>
            <p:cNvGrpSpPr/>
            <p:nvPr/>
          </p:nvGrpSpPr>
          <p:grpSpPr>
            <a:xfrm>
              <a:off x="7384385" y="3857442"/>
              <a:ext cx="523637" cy="498900"/>
              <a:chOff x="7384385" y="3857442"/>
              <a:chExt cx="523637" cy="498900"/>
            </a:xfrm>
          </p:grpSpPr>
          <p:sp>
            <p:nvSpPr>
              <p:cNvPr id="530" name="Google Shape;530;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32" name="Google Shape;532;p34"/>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33" name="Google Shape;533;p34"/>
          <p:cNvGrpSpPr/>
          <p:nvPr/>
        </p:nvGrpSpPr>
        <p:grpSpPr>
          <a:xfrm>
            <a:off x="8110843" y="3443361"/>
            <a:ext cx="435785" cy="692277"/>
            <a:chOff x="7982421" y="3727763"/>
            <a:chExt cx="477311" cy="758244"/>
          </a:xfrm>
        </p:grpSpPr>
        <p:sp>
          <p:nvSpPr>
            <p:cNvPr id="534" name="Google Shape;534;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42" name="Google Shape;542;p34"/>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46" name="Shape 546"/>
        <p:cNvGrpSpPr/>
        <p:nvPr/>
      </p:nvGrpSpPr>
      <p:grpSpPr>
        <a:xfrm>
          <a:off x="0" y="0"/>
          <a:ext cx="0" cy="0"/>
          <a:chOff x="0" y="0"/>
          <a:chExt cx="0" cy="0"/>
        </a:xfrm>
      </p:grpSpPr>
      <p:sp>
        <p:nvSpPr>
          <p:cNvPr id="547" name="Google Shape;547;p3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Sorotan pada perangkat wearable</a:t>
            </a:r>
            <a:endParaRPr sz="1000"/>
          </a:p>
        </p:txBody>
      </p:sp>
      <p:sp>
        <p:nvSpPr>
          <p:cNvPr id="548" name="Google Shape;548;p3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Masukkan teks Anda di sini Masukkan teks Anda di sini </a:t>
            </a:r>
            <a:endParaRPr/>
          </a:p>
        </p:txBody>
      </p:sp>
      <p:sp>
        <p:nvSpPr>
          <p:cNvPr id="549" name="Google Shape;549;p3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Masukkan teks Anda di sini Masukkan teks Anda di sini Masukkan teks Anda di sini Masukkan teks Anda di sini Masukkan teks Anda di sini Masukkan teks Anda di sini Masukkan teks Anda di sini.</a:t>
            </a:r>
            <a:endParaRPr/>
          </a:p>
        </p:txBody>
      </p:sp>
      <p:grpSp>
        <p:nvGrpSpPr>
          <p:cNvPr id="550" name="Google Shape;550;p35"/>
          <p:cNvGrpSpPr/>
          <p:nvPr/>
        </p:nvGrpSpPr>
        <p:grpSpPr>
          <a:xfrm>
            <a:off x="3593432" y="890490"/>
            <a:ext cx="2115815" cy="3361448"/>
            <a:chOff x="-5144606" y="890490"/>
            <a:chExt cx="2115815" cy="3361448"/>
          </a:xfrm>
        </p:grpSpPr>
        <p:sp>
          <p:nvSpPr>
            <p:cNvPr id="551" name="Google Shape;551;p35"/>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7" name="Google Shape;557;p35"/>
          <p:cNvPicPr preferRelativeResize="0"/>
          <p:nvPr/>
        </p:nvPicPr>
        <p:blipFill rotWithShape="1">
          <a:blip r:embed="rId3">
            <a:alphaModFix/>
          </a:blip>
          <a:srcRect b="31656" l="47792" r="32558" t="42078"/>
          <a:stretch/>
        </p:blipFill>
        <p:spPr>
          <a:xfrm>
            <a:off x="3675963" y="1576938"/>
            <a:ext cx="1838700" cy="21306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18"/>
          <p:cNvSpPr txBox="1"/>
          <p:nvPr/>
        </p:nvSpPr>
        <p:spPr>
          <a:xfrm>
            <a:off x="1345975" y="1442850"/>
            <a:ext cx="25578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3000">
                <a:solidFill>
                  <a:srgbClr val="FFFFFF"/>
                </a:solidFill>
                <a:latin typeface="Pacifico"/>
                <a:ea typeface="Pacifico"/>
                <a:cs typeface="Pacifico"/>
                <a:sym typeface="Pacifico"/>
              </a:rPr>
              <a:t>Daftar Isi</a:t>
            </a:r>
            <a:endParaRPr sz="3000">
              <a:solidFill>
                <a:srgbClr val="FFFFFF"/>
              </a:solidFill>
              <a:latin typeface="Pacifico"/>
              <a:ea typeface="Pacifico"/>
              <a:cs typeface="Pacifico"/>
              <a:sym typeface="Pacifico"/>
            </a:endParaRPr>
          </a:p>
        </p:txBody>
      </p:sp>
      <p:sp>
        <p:nvSpPr>
          <p:cNvPr id="237" name="Google Shape;237;p18"/>
          <p:cNvSpPr txBox="1"/>
          <p:nvPr/>
        </p:nvSpPr>
        <p:spPr>
          <a:xfrm>
            <a:off x="1297500" y="4033350"/>
            <a:ext cx="40917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uFill>
                  <a:noFill/>
                </a:uFill>
                <a:latin typeface="Montserrat"/>
                <a:ea typeface="Montserrat"/>
                <a:cs typeface="Montserrat"/>
                <a:sym typeface="Montserrat"/>
                <a:hlinkClick action="ppaction://hlinksldjump" r:id="rId3"/>
              </a:rPr>
              <a:t>Timeline project</a:t>
            </a:r>
            <a:r>
              <a:rPr lang="id" sz="1800">
                <a:solidFill>
                  <a:srgbClr val="FFFFFF"/>
                </a:solidFill>
                <a:latin typeface="Average"/>
                <a:ea typeface="Average"/>
                <a:cs typeface="Average"/>
                <a:sym typeface="Average"/>
              </a:rPr>
              <a:t> </a:t>
            </a:r>
            <a:r>
              <a:rPr lang="id" sz="1200">
                <a:solidFill>
                  <a:srgbClr val="FFFFFF"/>
                </a:solidFill>
                <a:latin typeface="Montserrat"/>
                <a:ea typeface="Montserrat"/>
                <a:cs typeface="Montserrat"/>
                <a:sym typeface="Montserrat"/>
              </a:rPr>
              <a:t>(November - Desember 2019)</a:t>
            </a:r>
            <a:endParaRPr sz="1200">
              <a:solidFill>
                <a:srgbClr val="FFFFFF"/>
              </a:solidFill>
              <a:latin typeface="Montserrat"/>
              <a:ea typeface="Montserrat"/>
              <a:cs typeface="Montserrat"/>
              <a:sym typeface="Montserrat"/>
            </a:endParaRPr>
          </a:p>
        </p:txBody>
      </p:sp>
      <p:sp>
        <p:nvSpPr>
          <p:cNvPr id="238" name="Google Shape;238;p18"/>
          <p:cNvSpPr txBox="1"/>
          <p:nvPr/>
        </p:nvSpPr>
        <p:spPr>
          <a:xfrm>
            <a:off x="1297500" y="201285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a:solidFill>
                  <a:srgbClr val="FFFFFF"/>
                </a:solidFill>
                <a:uFill>
                  <a:noFill/>
                </a:uFill>
                <a:latin typeface="Montserrat"/>
                <a:ea typeface="Montserrat"/>
                <a:cs typeface="Montserrat"/>
                <a:sym typeface="Montserrat"/>
                <a:hlinkClick action="ppaction://hlinksldjump" r:id="rId4"/>
              </a:rPr>
              <a:t>Ringkasan</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d">
                <a:solidFill>
                  <a:srgbClr val="FFFFFF"/>
                </a:solidFill>
                <a:uFill>
                  <a:noFill/>
                </a:uFill>
                <a:latin typeface="Montserrat"/>
                <a:ea typeface="Montserrat"/>
                <a:cs typeface="Montserrat"/>
                <a:sym typeface="Montserrat"/>
                <a:hlinkClick action="ppaction://hlinksldjump" r:id="rId5"/>
              </a:rPr>
              <a:t>Memahami masalah</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d">
                <a:solidFill>
                  <a:srgbClr val="FFFFFF"/>
                </a:solidFill>
                <a:uFill>
                  <a:noFill/>
                </a:uFill>
                <a:latin typeface="Montserrat"/>
                <a:ea typeface="Montserrat"/>
                <a:cs typeface="Montserrat"/>
                <a:sym typeface="Montserrat"/>
                <a:hlinkClick action="ppaction://hlinksldjump" r:id="rId6"/>
              </a:rPr>
              <a:t>Tujuan project</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d">
                <a:solidFill>
                  <a:srgbClr val="FFFFFF"/>
                </a:solidFill>
                <a:uFill>
                  <a:noFill/>
                </a:uFill>
                <a:latin typeface="Montserrat"/>
                <a:ea typeface="Montserrat"/>
                <a:cs typeface="Montserrat"/>
                <a:sym typeface="Montserrat"/>
                <a:hlinkClick action="ppaction://hlinksldjump" r:id="rId7"/>
              </a:rPr>
              <a:t>Target audiens</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d">
                <a:solidFill>
                  <a:srgbClr val="FFFFFF"/>
                </a:solidFill>
                <a:uFill>
                  <a:noFill/>
                </a:uFill>
                <a:latin typeface="Montserrat"/>
                <a:ea typeface="Montserrat"/>
                <a:cs typeface="Montserrat"/>
                <a:sym typeface="Montserrat"/>
                <a:hlinkClick action="ppaction://hlinksldjump" r:id="rId8"/>
              </a:rPr>
              <a:t>Tren pasar</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id">
                <a:solidFill>
                  <a:srgbClr val="FFFFFF"/>
                </a:solidFill>
                <a:uFill>
                  <a:noFill/>
                </a:uFill>
                <a:latin typeface="Montserrat"/>
                <a:ea typeface="Montserrat"/>
                <a:cs typeface="Montserrat"/>
                <a:sym typeface="Montserrat"/>
                <a:hlinkClick action="ppaction://hlinksldjump" r:id="rId9"/>
              </a:rPr>
              <a:t>Diagram siklus</a:t>
            </a:r>
            <a:endParaRPr sz="1800">
              <a:solidFill>
                <a:srgbClr val="FFFFFF"/>
              </a:solidFill>
              <a:latin typeface="Average"/>
              <a:ea typeface="Average"/>
              <a:cs typeface="Average"/>
              <a:sym typeface="Average"/>
            </a:endParaRPr>
          </a:p>
        </p:txBody>
      </p:sp>
      <p:pic>
        <p:nvPicPr>
          <p:cNvPr id="239" name="Google Shape;239;p18"/>
          <p:cNvPicPr preferRelativeResize="0"/>
          <p:nvPr/>
        </p:nvPicPr>
        <p:blipFill>
          <a:blip r:embed="rId10">
            <a:alphaModFix/>
          </a:blip>
          <a:stretch>
            <a:fillRect/>
          </a:stretch>
        </p:blipFill>
        <p:spPr>
          <a:xfrm>
            <a:off x="644725" y="1360075"/>
            <a:ext cx="652774" cy="6527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61" name="Shape 561"/>
        <p:cNvGrpSpPr/>
        <p:nvPr/>
      </p:nvGrpSpPr>
      <p:grpSpPr>
        <a:xfrm>
          <a:off x="0" y="0"/>
          <a:ext cx="0" cy="0"/>
          <a:chOff x="0" y="0"/>
          <a:chExt cx="0" cy="0"/>
        </a:xfrm>
      </p:grpSpPr>
      <p:sp>
        <p:nvSpPr>
          <p:cNvPr id="562" name="Google Shape;562;p3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Sorotan pada perangkat wearable</a:t>
            </a:r>
            <a:endParaRPr sz="1000"/>
          </a:p>
        </p:txBody>
      </p:sp>
      <p:sp>
        <p:nvSpPr>
          <p:cNvPr id="563" name="Google Shape;563;p3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Masukkan teks Anda di sini Masukkan teks Anda di sini </a:t>
            </a:r>
            <a:endParaRPr/>
          </a:p>
        </p:txBody>
      </p:sp>
      <p:sp>
        <p:nvSpPr>
          <p:cNvPr id="564" name="Google Shape;564;p3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Masukkan teks Anda di sini Masukkan teks Anda di sini Masukkan teks Anda di sini Masukkan teks Anda di sini Masukkan teks Anda di sini Masukkan teks Anda di sini Masukkan teks Anda di sini.</a:t>
            </a:r>
            <a:endParaRPr/>
          </a:p>
        </p:txBody>
      </p:sp>
      <p:grpSp>
        <p:nvGrpSpPr>
          <p:cNvPr id="565" name="Google Shape;565;p36"/>
          <p:cNvGrpSpPr/>
          <p:nvPr/>
        </p:nvGrpSpPr>
        <p:grpSpPr>
          <a:xfrm>
            <a:off x="3895497" y="891542"/>
            <a:ext cx="1403091" cy="3361448"/>
            <a:chOff x="7475548" y="3728000"/>
            <a:chExt cx="316503" cy="758244"/>
          </a:xfrm>
        </p:grpSpPr>
        <p:sp>
          <p:nvSpPr>
            <p:cNvPr id="566" name="Google Shape;566;p3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6"/>
          <p:cNvGrpSpPr/>
          <p:nvPr/>
        </p:nvGrpSpPr>
        <p:grpSpPr>
          <a:xfrm>
            <a:off x="3491361" y="1465383"/>
            <a:ext cx="2321335" cy="2247075"/>
            <a:chOff x="7384385" y="3857442"/>
            <a:chExt cx="523637" cy="506874"/>
          </a:xfrm>
        </p:grpSpPr>
        <p:sp>
          <p:nvSpPr>
            <p:cNvPr id="570" name="Google Shape;570;p3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36"/>
            <p:cNvGrpSpPr/>
            <p:nvPr/>
          </p:nvGrpSpPr>
          <p:grpSpPr>
            <a:xfrm>
              <a:off x="7384385" y="3857442"/>
              <a:ext cx="523637" cy="498900"/>
              <a:chOff x="7384385" y="3857442"/>
              <a:chExt cx="523637" cy="498900"/>
            </a:xfrm>
          </p:grpSpPr>
          <p:sp>
            <p:nvSpPr>
              <p:cNvPr id="572" name="Google Shape;572;p3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74" name="Google Shape;574;p36"/>
          <p:cNvPicPr preferRelativeResize="0"/>
          <p:nvPr/>
        </p:nvPicPr>
        <p:blipFill rotWithShape="1">
          <a:blip r:embed="rId3">
            <a:alphaModFix/>
          </a:blip>
          <a:srcRect b="26640" l="46579" r="31859" t="48531"/>
          <a:stretch/>
        </p:blipFill>
        <p:spPr>
          <a:xfrm>
            <a:off x="3625513" y="1605774"/>
            <a:ext cx="1944300" cy="19407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8" name="Shape 578"/>
        <p:cNvGrpSpPr/>
        <p:nvPr/>
      </p:nvGrpSpPr>
      <p:grpSpPr>
        <a:xfrm>
          <a:off x="0" y="0"/>
          <a:ext cx="0" cy="0"/>
          <a:chOff x="0" y="0"/>
          <a:chExt cx="0" cy="0"/>
        </a:xfrm>
      </p:grpSpPr>
      <p:sp>
        <p:nvSpPr>
          <p:cNvPr id="579" name="Google Shape;579;p37"/>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1000"/>
              <a:t>Persona 01</a:t>
            </a:r>
            <a:endParaRPr sz="1000"/>
          </a:p>
        </p:txBody>
      </p:sp>
      <p:sp>
        <p:nvSpPr>
          <p:cNvPr id="580" name="Google Shape;580;p37"/>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Nama Orang</a:t>
            </a:r>
            <a:endParaRPr/>
          </a:p>
        </p:txBody>
      </p:sp>
      <p:sp>
        <p:nvSpPr>
          <p:cNvPr id="581" name="Google Shape;581;p37"/>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rPr>
              <a:t>Masukkan teks Anda di sini Masukkan teks Anda di sini Masukkan teks Anda di sini Masukkan teks Anda di sini Masukkan teks Anda di sini Masukkan teks Anda di sini Masukkan teks Anda di sini.</a:t>
            </a:r>
            <a:endParaRPr/>
          </a:p>
        </p:txBody>
      </p:sp>
      <p:pic>
        <p:nvPicPr>
          <p:cNvPr descr="offset_comp_442889_edtied2.jpg" id="582" name="Google Shape;582;p37"/>
          <p:cNvPicPr preferRelativeResize="0"/>
          <p:nvPr/>
        </p:nvPicPr>
        <p:blipFill rotWithShape="1">
          <a:blip r:embed="rId3">
            <a:alphaModFix/>
          </a:blip>
          <a:srcRect b="12950" l="40835" r="22818" t="36462"/>
          <a:stretch/>
        </p:blipFill>
        <p:spPr>
          <a:xfrm rot="10800000">
            <a:off x="5659174" y="5350"/>
            <a:ext cx="3479100" cy="3231300"/>
          </a:xfrm>
          <a:prstGeom prst="rtTriangl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86" name="Shape 586"/>
        <p:cNvGrpSpPr/>
        <p:nvPr/>
      </p:nvGrpSpPr>
      <p:grpSpPr>
        <a:xfrm>
          <a:off x="0" y="0"/>
          <a:ext cx="0" cy="0"/>
          <a:chOff x="0" y="0"/>
          <a:chExt cx="0" cy="0"/>
        </a:xfrm>
      </p:grpSpPr>
      <p:sp>
        <p:nvSpPr>
          <p:cNvPr id="587" name="Google Shape;587;p38"/>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1000"/>
              <a:t>Persona 02</a:t>
            </a:r>
            <a:endParaRPr sz="1000"/>
          </a:p>
        </p:txBody>
      </p:sp>
      <p:sp>
        <p:nvSpPr>
          <p:cNvPr id="588" name="Google Shape;588;p3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Nama Orang</a:t>
            </a:r>
            <a:endParaRPr/>
          </a:p>
        </p:txBody>
      </p:sp>
      <p:sp>
        <p:nvSpPr>
          <p:cNvPr id="589" name="Google Shape;589;p38"/>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rPr>
              <a:t>Masukkan teks Anda di sini Masukkan teks Anda di sini Masukkan teks Anda di sini Masukkan teks Anda di sini Masukkan teks Anda di sini Masukkan teks Anda di sini Masukkan teks Anda di sini.</a:t>
            </a:r>
            <a:endParaRPr/>
          </a:p>
        </p:txBody>
      </p:sp>
      <p:grpSp>
        <p:nvGrpSpPr>
          <p:cNvPr id="590" name="Google Shape;590;p38"/>
          <p:cNvGrpSpPr/>
          <p:nvPr/>
        </p:nvGrpSpPr>
        <p:grpSpPr>
          <a:xfrm>
            <a:off x="1359550" y="3154500"/>
            <a:ext cx="1018200" cy="1018200"/>
            <a:chOff x="1359550" y="3154500"/>
            <a:chExt cx="1018200" cy="1018200"/>
          </a:xfrm>
        </p:grpSpPr>
        <p:sp>
          <p:nvSpPr>
            <p:cNvPr id="591" name="Google Shape;591;p38"/>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38"/>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Teks Anda</a:t>
            </a:r>
            <a:endParaRPr sz="800">
              <a:solidFill>
                <a:schemeClr val="lt1"/>
              </a:solidFill>
              <a:latin typeface="Lato"/>
              <a:ea typeface="Lato"/>
              <a:cs typeface="Lato"/>
              <a:sym typeface="Lato"/>
            </a:endParaRPr>
          </a:p>
        </p:txBody>
      </p:sp>
      <p:sp>
        <p:nvSpPr>
          <p:cNvPr id="596" name="Google Shape;596;p38"/>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000">
                <a:solidFill>
                  <a:schemeClr val="lt1"/>
                </a:solidFill>
                <a:latin typeface="Lato"/>
                <a:ea typeface="Lato"/>
                <a:cs typeface="Lato"/>
                <a:sym typeface="Lato"/>
              </a:rPr>
              <a:t>50%</a:t>
            </a:r>
            <a:endParaRPr b="1" sz="1000">
              <a:solidFill>
                <a:schemeClr val="lt1"/>
              </a:solidFill>
              <a:latin typeface="Lato"/>
              <a:ea typeface="Lato"/>
              <a:cs typeface="Lato"/>
              <a:sym typeface="Lato"/>
            </a:endParaRPr>
          </a:p>
          <a:p>
            <a:pPr indent="0" lvl="0" marL="0" rtl="0" algn="ctr">
              <a:lnSpc>
                <a:spcPct val="115000"/>
              </a:lnSpc>
              <a:spcBef>
                <a:spcPts val="1600"/>
              </a:spcBef>
              <a:spcAft>
                <a:spcPts val="0"/>
              </a:spcAft>
              <a:buNone/>
            </a:pPr>
            <a:r>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97" name="Google Shape;597;p38"/>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Teks Anda</a:t>
            </a:r>
            <a:endParaRPr sz="800">
              <a:solidFill>
                <a:schemeClr val="lt1"/>
              </a:solidFill>
              <a:latin typeface="Lato"/>
              <a:ea typeface="Lato"/>
              <a:cs typeface="Lato"/>
              <a:sym typeface="Lato"/>
            </a:endParaRPr>
          </a:p>
        </p:txBody>
      </p:sp>
      <p:sp>
        <p:nvSpPr>
          <p:cNvPr id="602" name="Google Shape;602;p38"/>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603" name="Google Shape;603;p38"/>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Teks Anda</a:t>
            </a:r>
            <a:endParaRPr sz="800">
              <a:solidFill>
                <a:schemeClr val="lt1"/>
              </a:solidFill>
              <a:latin typeface="Lato"/>
              <a:ea typeface="Lato"/>
              <a:cs typeface="Lato"/>
              <a:sym typeface="Lato"/>
            </a:endParaRPr>
          </a:p>
        </p:txBody>
      </p:sp>
      <p:sp>
        <p:nvSpPr>
          <p:cNvPr id="608" name="Google Shape;608;p38"/>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609" name="Google Shape;609;p38"/>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Teks Anda</a:t>
            </a:r>
            <a:endParaRPr sz="800">
              <a:solidFill>
                <a:schemeClr val="lt1"/>
              </a:solidFill>
              <a:latin typeface="Lato"/>
              <a:ea typeface="Lato"/>
              <a:cs typeface="Lato"/>
              <a:sym typeface="Lato"/>
            </a:endParaRPr>
          </a:p>
        </p:txBody>
      </p:sp>
      <p:sp>
        <p:nvSpPr>
          <p:cNvPr id="614" name="Google Shape;614;p38"/>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615" name="Google Shape;615;p38"/>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19" name="Shape 619"/>
        <p:cNvGrpSpPr/>
        <p:nvPr/>
      </p:nvGrpSpPr>
      <p:grpSpPr>
        <a:xfrm>
          <a:off x="0" y="0"/>
          <a:ext cx="0" cy="0"/>
          <a:chOff x="0" y="0"/>
          <a:chExt cx="0" cy="0"/>
        </a:xfrm>
      </p:grpSpPr>
      <p:sp>
        <p:nvSpPr>
          <p:cNvPr id="620" name="Google Shape;620;p39"/>
          <p:cNvSpPr txBox="1"/>
          <p:nvPr>
            <p:ph idx="1" type="body"/>
          </p:nvPr>
        </p:nvSpPr>
        <p:spPr>
          <a:xfrm>
            <a:off x="1299000" y="351450"/>
            <a:ext cx="7277100" cy="17730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lang="id" sz="1400">
                <a:latin typeface="Pacifico"/>
                <a:ea typeface="Pacifico"/>
                <a:cs typeface="Pacifico"/>
                <a:sym typeface="Pacifico"/>
              </a:rPr>
              <a:t>KEY PARTNERS AND PARTICIPANTS</a:t>
            </a:r>
            <a:endParaRPr sz="1400">
              <a:latin typeface="Pacifico"/>
              <a:ea typeface="Pacifico"/>
              <a:cs typeface="Pacifico"/>
              <a:sym typeface="Pacifico"/>
            </a:endParaRPr>
          </a:p>
          <a:p>
            <a:pPr indent="342900" lvl="0" marL="25400" rtl="0" algn="just">
              <a:lnSpc>
                <a:spcPct val="150000"/>
              </a:lnSpc>
              <a:spcBef>
                <a:spcPts val="1200"/>
              </a:spcBef>
              <a:spcAft>
                <a:spcPts val="0"/>
              </a:spcAft>
              <a:buNone/>
            </a:pPr>
            <a:r>
              <a:rPr lang="id" sz="1100">
                <a:latin typeface="Montserrat"/>
                <a:ea typeface="Montserrat"/>
                <a:cs typeface="Montserrat"/>
                <a:sym typeface="Montserrat"/>
              </a:rPr>
              <a:t>Partisipasi terbesar sebagai partnes bisnis berasal dari Pemerintah (Government). Sedangkan untuk revenue stream berasal dari investor swasta dan partnership dengan produk atau jasa penaganan bencana. Selain itu masyarakat sebagai client/user selain berperan sebagai user dari aplikasi dapat memberi revenue dari in-app purchase dan advertising target.</a:t>
            </a:r>
            <a:endParaRPr sz="1100">
              <a:latin typeface="Montserrat"/>
              <a:ea typeface="Montserrat"/>
              <a:cs typeface="Montserrat"/>
              <a:sym typeface="Montserrat"/>
            </a:endParaRPr>
          </a:p>
          <a:p>
            <a:pPr indent="0" lvl="0" marL="0" rtl="0" algn="just">
              <a:lnSpc>
                <a:spcPct val="150000"/>
              </a:lnSpc>
              <a:spcBef>
                <a:spcPts val="1200"/>
              </a:spcBef>
              <a:spcAft>
                <a:spcPts val="0"/>
              </a:spcAft>
              <a:buNone/>
            </a:pPr>
            <a:r>
              <a:rPr lang="id" sz="1400">
                <a:latin typeface="Pacifico"/>
                <a:ea typeface="Pacifico"/>
                <a:cs typeface="Pacifico"/>
                <a:sym typeface="Pacifico"/>
              </a:rPr>
              <a:t>COST STRUCTURE</a:t>
            </a:r>
            <a:endParaRPr sz="1400">
              <a:latin typeface="Pacifico"/>
              <a:ea typeface="Pacifico"/>
              <a:cs typeface="Pacifico"/>
              <a:sym typeface="Pacifico"/>
            </a:endParaRPr>
          </a:p>
          <a:p>
            <a:pPr indent="0" lvl="0" marL="355600" rtl="0" algn="just">
              <a:lnSpc>
                <a:spcPct val="150000"/>
              </a:lnSpc>
              <a:spcBef>
                <a:spcPts val="1200"/>
              </a:spcBef>
              <a:spcAft>
                <a:spcPts val="0"/>
              </a:spcAft>
              <a:buNone/>
            </a:pPr>
            <a:r>
              <a:rPr lang="id" sz="1100">
                <a:latin typeface="Montserrat"/>
                <a:ea typeface="Montserrat"/>
                <a:cs typeface="Montserrat"/>
                <a:sym typeface="Montserrat"/>
              </a:rPr>
              <a:t>·Biaya API aplikasi</a:t>
            </a:r>
            <a:endParaRPr sz="1100">
              <a:latin typeface="Montserrat"/>
              <a:ea typeface="Montserrat"/>
              <a:cs typeface="Montserrat"/>
              <a:sym typeface="Montserrat"/>
            </a:endParaRPr>
          </a:p>
          <a:p>
            <a:pPr indent="0" lvl="0" marL="355600" rtl="0" algn="just">
              <a:lnSpc>
                <a:spcPct val="150000"/>
              </a:lnSpc>
              <a:spcBef>
                <a:spcPts val="800"/>
              </a:spcBef>
              <a:spcAft>
                <a:spcPts val="0"/>
              </a:spcAft>
              <a:buNone/>
            </a:pPr>
            <a:r>
              <a:rPr lang="id" sz="1100">
                <a:latin typeface="Montserrat"/>
                <a:ea typeface="Montserrat"/>
                <a:cs typeface="Montserrat"/>
                <a:sym typeface="Montserrat"/>
              </a:rPr>
              <a:t>·Biaya deployment aplikasi</a:t>
            </a:r>
            <a:endParaRPr sz="1100">
              <a:latin typeface="Montserrat"/>
              <a:ea typeface="Montserrat"/>
              <a:cs typeface="Montserrat"/>
              <a:sym typeface="Montserrat"/>
            </a:endParaRPr>
          </a:p>
          <a:p>
            <a:pPr indent="0" lvl="0" marL="0" rtl="0" algn="just">
              <a:lnSpc>
                <a:spcPct val="150000"/>
              </a:lnSpc>
              <a:spcBef>
                <a:spcPts val="1200"/>
              </a:spcBef>
              <a:spcAft>
                <a:spcPts val="0"/>
              </a:spcAft>
              <a:buNone/>
            </a:pPr>
            <a:r>
              <a:rPr lang="id" sz="1400">
                <a:latin typeface="Pacifico"/>
                <a:ea typeface="Pacifico"/>
                <a:cs typeface="Pacifico"/>
                <a:sym typeface="Pacifico"/>
              </a:rPr>
              <a:t>REVENUE STREAMS</a:t>
            </a:r>
            <a:endParaRPr sz="1400">
              <a:latin typeface="Pacifico"/>
              <a:ea typeface="Pacifico"/>
              <a:cs typeface="Pacifico"/>
              <a:sym typeface="Pacifico"/>
            </a:endParaRPr>
          </a:p>
          <a:p>
            <a:pPr indent="0" lvl="0" marL="355600" rtl="0" algn="just">
              <a:lnSpc>
                <a:spcPct val="150000"/>
              </a:lnSpc>
              <a:spcBef>
                <a:spcPts val="1200"/>
              </a:spcBef>
              <a:spcAft>
                <a:spcPts val="0"/>
              </a:spcAft>
              <a:buNone/>
            </a:pPr>
            <a:r>
              <a:rPr lang="id" sz="1100">
                <a:latin typeface="Montserrat"/>
                <a:ea typeface="Montserrat"/>
                <a:cs typeface="Montserrat"/>
                <a:sym typeface="Montserrat"/>
              </a:rPr>
              <a:t>·In-App purchase stream untuk mengaktifkan fitur minor tertentu (mis: tema dsbnya)</a:t>
            </a:r>
            <a:endParaRPr sz="1100">
              <a:latin typeface="Montserrat"/>
              <a:ea typeface="Montserrat"/>
              <a:cs typeface="Montserrat"/>
              <a:sym typeface="Montserrat"/>
            </a:endParaRPr>
          </a:p>
          <a:p>
            <a:pPr indent="0" lvl="0" marL="355600" rtl="0" algn="just">
              <a:lnSpc>
                <a:spcPct val="150000"/>
              </a:lnSpc>
              <a:spcBef>
                <a:spcPts val="800"/>
              </a:spcBef>
              <a:spcAft>
                <a:spcPts val="0"/>
              </a:spcAft>
              <a:buNone/>
            </a:pPr>
            <a:r>
              <a:rPr lang="id" sz="1100">
                <a:latin typeface="Montserrat"/>
                <a:ea typeface="Montserrat"/>
                <a:cs typeface="Montserrat"/>
                <a:sym typeface="Montserrat"/>
              </a:rPr>
              <a:t>·Partnership dengan pemerintah dalam institusi sosial terkait</a:t>
            </a:r>
            <a:endParaRPr sz="1100">
              <a:latin typeface="Montserrat"/>
              <a:ea typeface="Montserrat"/>
              <a:cs typeface="Montserrat"/>
              <a:sym typeface="Montserrat"/>
            </a:endParaRPr>
          </a:p>
          <a:p>
            <a:pPr indent="0" lvl="0" marL="355600" rtl="0" algn="just">
              <a:lnSpc>
                <a:spcPct val="150000"/>
              </a:lnSpc>
              <a:spcBef>
                <a:spcPts val="800"/>
              </a:spcBef>
              <a:spcAft>
                <a:spcPts val="0"/>
              </a:spcAft>
              <a:buNone/>
            </a:pPr>
            <a:r>
              <a:rPr lang="id" sz="1100">
                <a:latin typeface="Montserrat"/>
                <a:ea typeface="Montserrat"/>
                <a:cs typeface="Montserrat"/>
                <a:sym typeface="Montserrat"/>
              </a:rPr>
              <a:t>·Investor swasta yang ingin partnership melalui in-app advertisement</a:t>
            </a:r>
            <a:endParaRPr sz="1100">
              <a:latin typeface="Montserrat"/>
              <a:ea typeface="Montserrat"/>
              <a:cs typeface="Montserrat"/>
              <a:sym typeface="Montserrat"/>
            </a:endParaRPr>
          </a:p>
          <a:p>
            <a:pPr indent="0" lvl="0" marL="0" rtl="0" algn="l">
              <a:lnSpc>
                <a:spcPct val="150000"/>
              </a:lnSpc>
              <a:spcBef>
                <a:spcPts val="800"/>
              </a:spcBef>
              <a:spcAft>
                <a:spcPts val="1600"/>
              </a:spcAft>
              <a:buNone/>
            </a:pPr>
            <a:r>
              <a:t/>
            </a:r>
            <a:endParaRPr sz="14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4" name="Shape 624"/>
        <p:cNvGrpSpPr/>
        <p:nvPr/>
      </p:nvGrpSpPr>
      <p:grpSpPr>
        <a:xfrm>
          <a:off x="0" y="0"/>
          <a:ext cx="0" cy="0"/>
          <a:chOff x="0" y="0"/>
          <a:chExt cx="0" cy="0"/>
        </a:xfrm>
      </p:grpSpPr>
      <p:sp>
        <p:nvSpPr>
          <p:cNvPr id="625" name="Google Shape;625;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Timeline project</a:t>
            </a:r>
            <a:endParaRPr/>
          </a:p>
        </p:txBody>
      </p:sp>
      <p:sp>
        <p:nvSpPr>
          <p:cNvPr id="626" name="Google Shape;626;p40"/>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rgbClr val="FFFFFF"/>
                </a:solidFill>
                <a:latin typeface="Roboto"/>
                <a:ea typeface="Roboto"/>
                <a:cs typeface="Roboto"/>
                <a:sym typeface="Roboto"/>
              </a:rPr>
              <a:t>Masukkan teks Anda di sini Masukkan teks Anda di sini</a:t>
            </a:r>
            <a:r>
              <a:rPr lang="id" sz="800">
                <a:solidFill>
                  <a:srgbClr val="FFFFFF"/>
                </a:solidFill>
                <a:latin typeface="Roboto"/>
                <a:ea typeface="Roboto"/>
                <a:cs typeface="Roboto"/>
                <a:sym typeface="Roboto"/>
              </a:rPr>
              <a:t>.</a:t>
            </a:r>
            <a:endParaRPr sz="800">
              <a:solidFill>
                <a:srgbClr val="FFFFFF"/>
              </a:solidFill>
              <a:latin typeface="Roboto"/>
              <a:ea typeface="Roboto"/>
              <a:cs typeface="Roboto"/>
              <a:sym typeface="Roboto"/>
            </a:endParaRPr>
          </a:p>
        </p:txBody>
      </p:sp>
      <p:sp>
        <p:nvSpPr>
          <p:cNvPr id="627" name="Google Shape;627;p40"/>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rgbClr val="FFFFFF"/>
                </a:solidFill>
                <a:latin typeface="Roboto"/>
                <a:ea typeface="Roboto"/>
                <a:cs typeface="Roboto"/>
                <a:sym typeface="Roboto"/>
              </a:rPr>
              <a:t>Masukkan teks Anda di sini Masukkan teks Anda di sini</a:t>
            </a:r>
            <a:r>
              <a:rPr lang="id" sz="800">
                <a:solidFill>
                  <a:srgbClr val="FFFFFF"/>
                </a:solidFill>
                <a:latin typeface="Roboto"/>
                <a:ea typeface="Roboto"/>
                <a:cs typeface="Roboto"/>
                <a:sym typeface="Roboto"/>
              </a:rPr>
              <a:t>.</a:t>
            </a:r>
            <a:endParaRPr sz="800">
              <a:solidFill>
                <a:srgbClr val="FFFFFF"/>
              </a:solidFill>
              <a:latin typeface="Roboto"/>
              <a:ea typeface="Roboto"/>
              <a:cs typeface="Roboto"/>
              <a:sym typeface="Roboto"/>
            </a:endParaRPr>
          </a:p>
        </p:txBody>
      </p:sp>
      <p:sp>
        <p:nvSpPr>
          <p:cNvPr id="628" name="Google Shape;628;p40"/>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rgbClr val="FFFFFF"/>
                </a:solidFill>
                <a:latin typeface="Roboto"/>
                <a:ea typeface="Roboto"/>
                <a:cs typeface="Roboto"/>
                <a:sym typeface="Roboto"/>
              </a:rPr>
              <a:t>Masukkan teks Anda di sini Masukkan teks Anda di sini</a:t>
            </a:r>
            <a:r>
              <a:rPr lang="id" sz="800">
                <a:solidFill>
                  <a:srgbClr val="FFFFFF"/>
                </a:solidFill>
                <a:latin typeface="Roboto"/>
                <a:ea typeface="Roboto"/>
                <a:cs typeface="Roboto"/>
                <a:sym typeface="Roboto"/>
              </a:rPr>
              <a:t>.</a:t>
            </a:r>
            <a:endParaRPr sz="800">
              <a:solidFill>
                <a:srgbClr val="FFFFFF"/>
              </a:solidFill>
              <a:latin typeface="Roboto"/>
              <a:ea typeface="Roboto"/>
              <a:cs typeface="Roboto"/>
              <a:sym typeface="Roboto"/>
            </a:endParaRPr>
          </a:p>
        </p:txBody>
      </p:sp>
      <p:sp>
        <p:nvSpPr>
          <p:cNvPr id="629" name="Google Shape;629;p40"/>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chemeClr val="lt1"/>
                </a:solidFill>
                <a:latin typeface="Roboto"/>
                <a:ea typeface="Roboto"/>
                <a:cs typeface="Roboto"/>
                <a:sym typeface="Roboto"/>
              </a:rPr>
              <a:t>Masukkan teks Anda di sini Masukkan teks Anda di sini</a:t>
            </a:r>
            <a:r>
              <a:rPr lang="id"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p:txBody>
      </p:sp>
      <p:sp>
        <p:nvSpPr>
          <p:cNvPr id="630" name="Google Shape;630;p40"/>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chemeClr val="lt1"/>
                </a:solidFill>
                <a:latin typeface="Roboto"/>
                <a:ea typeface="Roboto"/>
                <a:cs typeface="Roboto"/>
                <a:sym typeface="Roboto"/>
              </a:rPr>
              <a:t>Masukkan teks Anda di sini Masukkan teks Anda di sini</a:t>
            </a:r>
            <a:r>
              <a:rPr lang="id"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p:txBody>
      </p:sp>
      <p:sp>
        <p:nvSpPr>
          <p:cNvPr id="631" name="Google Shape;631;p40"/>
          <p:cNvSpPr txBox="1"/>
          <p:nvPr/>
        </p:nvSpPr>
        <p:spPr>
          <a:xfrm>
            <a:off x="1158086" y="2928564"/>
            <a:ext cx="11667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000">
                <a:solidFill>
                  <a:srgbClr val="FFFFFF"/>
                </a:solidFill>
                <a:latin typeface="Roboto"/>
                <a:ea typeface="Roboto"/>
                <a:cs typeface="Roboto"/>
                <a:sym typeface="Roboto"/>
              </a:rPr>
              <a:t>Teks Anda</a:t>
            </a:r>
            <a:endParaRPr sz="1000">
              <a:solidFill>
                <a:srgbClr val="FFFFFF"/>
              </a:solidFill>
              <a:latin typeface="Roboto"/>
              <a:ea typeface="Roboto"/>
              <a:cs typeface="Roboto"/>
              <a:sym typeface="Roboto"/>
            </a:endParaRPr>
          </a:p>
        </p:txBody>
      </p:sp>
      <p:sp>
        <p:nvSpPr>
          <p:cNvPr id="632" name="Google Shape;632;p40"/>
          <p:cNvSpPr txBox="1"/>
          <p:nvPr/>
        </p:nvSpPr>
        <p:spPr>
          <a:xfrm>
            <a:off x="2302396"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000">
                <a:solidFill>
                  <a:srgbClr val="FFFFFF"/>
                </a:solidFill>
                <a:latin typeface="Roboto"/>
                <a:ea typeface="Roboto"/>
                <a:cs typeface="Roboto"/>
                <a:sym typeface="Roboto"/>
              </a:rPr>
              <a:t>Teks Anda</a:t>
            </a:r>
            <a:endParaRPr sz="1000">
              <a:solidFill>
                <a:srgbClr val="FFFFFF"/>
              </a:solidFill>
              <a:latin typeface="Roboto"/>
              <a:ea typeface="Roboto"/>
              <a:cs typeface="Roboto"/>
              <a:sym typeface="Roboto"/>
            </a:endParaRPr>
          </a:p>
        </p:txBody>
      </p:sp>
      <p:sp>
        <p:nvSpPr>
          <p:cNvPr id="633" name="Google Shape;633;p40"/>
          <p:cNvSpPr txBox="1"/>
          <p:nvPr/>
        </p:nvSpPr>
        <p:spPr>
          <a:xfrm>
            <a:off x="3438904"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000">
                <a:solidFill>
                  <a:srgbClr val="FFFFFF"/>
                </a:solidFill>
                <a:latin typeface="Roboto"/>
                <a:ea typeface="Roboto"/>
                <a:cs typeface="Roboto"/>
                <a:sym typeface="Roboto"/>
              </a:rPr>
              <a:t>Teks Anda</a:t>
            </a:r>
            <a:endParaRPr sz="1000">
              <a:solidFill>
                <a:srgbClr val="FFFFFF"/>
              </a:solidFill>
              <a:latin typeface="Roboto"/>
              <a:ea typeface="Roboto"/>
              <a:cs typeface="Roboto"/>
              <a:sym typeface="Roboto"/>
            </a:endParaRPr>
          </a:p>
        </p:txBody>
      </p:sp>
      <p:sp>
        <p:nvSpPr>
          <p:cNvPr id="634" name="Google Shape;634;p40"/>
          <p:cNvSpPr txBox="1"/>
          <p:nvPr/>
        </p:nvSpPr>
        <p:spPr>
          <a:xfrm>
            <a:off x="4572659"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000">
                <a:solidFill>
                  <a:schemeClr val="lt1"/>
                </a:solidFill>
                <a:latin typeface="Roboto"/>
                <a:ea typeface="Roboto"/>
                <a:cs typeface="Roboto"/>
                <a:sym typeface="Roboto"/>
              </a:rPr>
              <a:t>Teks Anda</a:t>
            </a:r>
            <a:endParaRPr sz="1000">
              <a:solidFill>
                <a:schemeClr val="lt1"/>
              </a:solidFill>
              <a:latin typeface="Roboto"/>
              <a:ea typeface="Roboto"/>
              <a:cs typeface="Roboto"/>
              <a:sym typeface="Roboto"/>
            </a:endParaRPr>
          </a:p>
        </p:txBody>
      </p:sp>
      <p:sp>
        <p:nvSpPr>
          <p:cNvPr id="635" name="Google Shape;635;p40"/>
          <p:cNvSpPr txBox="1"/>
          <p:nvPr/>
        </p:nvSpPr>
        <p:spPr>
          <a:xfrm>
            <a:off x="5703047"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000">
                <a:solidFill>
                  <a:schemeClr val="lt1"/>
                </a:solidFill>
                <a:latin typeface="Roboto"/>
                <a:ea typeface="Roboto"/>
                <a:cs typeface="Roboto"/>
                <a:sym typeface="Roboto"/>
              </a:rPr>
              <a:t>Teks Anda</a:t>
            </a:r>
            <a:endParaRPr sz="1000">
              <a:solidFill>
                <a:schemeClr val="lt1"/>
              </a:solidFill>
              <a:latin typeface="Roboto"/>
              <a:ea typeface="Roboto"/>
              <a:cs typeface="Roboto"/>
              <a:sym typeface="Roboto"/>
            </a:endParaRPr>
          </a:p>
        </p:txBody>
      </p:sp>
      <p:sp>
        <p:nvSpPr>
          <p:cNvPr id="636" name="Google Shape;636;p40"/>
          <p:cNvSpPr txBox="1"/>
          <p:nvPr/>
        </p:nvSpPr>
        <p:spPr>
          <a:xfrm>
            <a:off x="6837184"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000">
                <a:solidFill>
                  <a:schemeClr val="lt1"/>
                </a:solidFill>
                <a:latin typeface="Roboto"/>
                <a:ea typeface="Roboto"/>
                <a:cs typeface="Roboto"/>
                <a:sym typeface="Roboto"/>
              </a:rPr>
              <a:t>Teks Anda</a:t>
            </a:r>
            <a:endParaRPr sz="1000">
              <a:solidFill>
                <a:schemeClr val="lt1"/>
              </a:solidFill>
              <a:latin typeface="Roboto"/>
              <a:ea typeface="Roboto"/>
              <a:cs typeface="Roboto"/>
              <a:sym typeface="Roboto"/>
            </a:endParaRPr>
          </a:p>
        </p:txBody>
      </p:sp>
      <p:sp>
        <p:nvSpPr>
          <p:cNvPr id="637" name="Google Shape;637;p40"/>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chemeClr val="lt1"/>
                </a:solidFill>
                <a:latin typeface="Roboto"/>
                <a:ea typeface="Roboto"/>
                <a:cs typeface="Roboto"/>
                <a:sym typeface="Roboto"/>
              </a:rPr>
              <a:t>Masukkan teks Anda di sini Masukkan teks Anda di sini</a:t>
            </a:r>
            <a:r>
              <a:rPr lang="id"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p:txBody>
      </p:sp>
      <p:cxnSp>
        <p:nvCxnSpPr>
          <p:cNvPr id="638" name="Google Shape;638;p40"/>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39" name="Google Shape;639;p40"/>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40" name="Google Shape;640;p40"/>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41" name="Google Shape;641;p40"/>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42" name="Google Shape;642;p40"/>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a:solidFill>
                  <a:srgbClr val="999999"/>
                </a:solidFill>
              </a:rPr>
              <a:t>  </a:t>
            </a:r>
            <a:endParaRPr>
              <a:solidFill>
                <a:srgbClr val="999999"/>
              </a:solidFill>
            </a:endParaRPr>
          </a:p>
        </p:txBody>
      </p:sp>
      <p:sp>
        <p:nvSpPr>
          <p:cNvPr id="643" name="Google Shape;643;p40"/>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44" name="Google Shape;644;p40"/>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45" name="Google Shape;645;p40"/>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46" name="Google Shape;646;p40"/>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47" name="Google Shape;647;p40"/>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48" name="Google Shape;648;p40"/>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49" name="Google Shape;649;p40"/>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50" name="Google Shape;650;p40"/>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51" name="Google Shape;651;p40"/>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52" name="Google Shape;652;p40"/>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53" name="Google Shape;653;p40"/>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54" name="Google Shape;654;p40"/>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55" name="Google Shape;655;p40"/>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56" name="Google Shape;656;p40"/>
          <p:cNvSpPr txBox="1"/>
          <p:nvPr/>
        </p:nvSpPr>
        <p:spPr>
          <a:xfrm>
            <a:off x="1195078"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d"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57" name="Google Shape;657;p40"/>
          <p:cNvSpPr txBox="1"/>
          <p:nvPr/>
        </p:nvSpPr>
        <p:spPr>
          <a:xfrm>
            <a:off x="2275607"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d"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58" name="Google Shape;658;p40"/>
          <p:cNvSpPr txBox="1"/>
          <p:nvPr/>
        </p:nvSpPr>
        <p:spPr>
          <a:xfrm>
            <a:off x="3412146"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d"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59" name="Google Shape;659;p40"/>
          <p:cNvSpPr txBox="1"/>
          <p:nvPr/>
        </p:nvSpPr>
        <p:spPr>
          <a:xfrm>
            <a:off x="4482543"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d" sz="800">
                <a:solidFill>
                  <a:srgbClr val="FFFFFF"/>
                </a:solidFill>
                <a:latin typeface="Roboto"/>
                <a:ea typeface="Roboto"/>
                <a:cs typeface="Roboto"/>
                <a:sym typeface="Roboto"/>
              </a:rPr>
              <a:t>APR</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60" name="Google Shape;660;p40"/>
          <p:cNvSpPr txBox="1"/>
          <p:nvPr/>
        </p:nvSpPr>
        <p:spPr>
          <a:xfrm>
            <a:off x="5584953"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d" sz="800">
                <a:solidFill>
                  <a:srgbClr val="FFFFFF"/>
                </a:solidFill>
                <a:latin typeface="Roboto"/>
                <a:ea typeface="Roboto"/>
                <a:cs typeface="Roboto"/>
                <a:sym typeface="Roboto"/>
              </a:rPr>
              <a:t>MEI</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61" name="Google Shape;661;p40"/>
          <p:cNvSpPr txBox="1"/>
          <p:nvPr/>
        </p:nvSpPr>
        <p:spPr>
          <a:xfrm>
            <a:off x="6662762"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d" sz="800">
                <a:solidFill>
                  <a:srgbClr val="FFFFFF"/>
                </a:solidFill>
                <a:latin typeface="Roboto"/>
                <a:ea typeface="Roboto"/>
                <a:cs typeface="Roboto"/>
                <a:sym typeface="Roboto"/>
              </a:rPr>
              <a:t>JUN</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000">
                <a:latin typeface="Pacifico"/>
                <a:ea typeface="Pacifico"/>
                <a:cs typeface="Pacifico"/>
                <a:sym typeface="Pacifico"/>
              </a:rPr>
              <a:t>Ringkasan</a:t>
            </a:r>
            <a:endParaRPr sz="3000">
              <a:latin typeface="Pacifico"/>
              <a:ea typeface="Pacifico"/>
              <a:cs typeface="Pacifico"/>
              <a:sym typeface="Pacifico"/>
            </a:endParaRPr>
          </a:p>
        </p:txBody>
      </p:sp>
      <p:sp>
        <p:nvSpPr>
          <p:cNvPr id="245" name="Google Shape;245;p19"/>
          <p:cNvSpPr txBox="1"/>
          <p:nvPr>
            <p:ph idx="1" type="body"/>
          </p:nvPr>
        </p:nvSpPr>
        <p:spPr>
          <a:xfrm>
            <a:off x="1297500" y="1217100"/>
            <a:ext cx="7038900" cy="27927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d" sz="1800">
                <a:latin typeface="Montserrat"/>
                <a:ea typeface="Montserrat"/>
                <a:cs typeface="Montserrat"/>
                <a:sym typeface="Montserrat"/>
              </a:rPr>
              <a:t> Indonesia sebagai salah satu negara rawan dengan bencana alam perlu membentuk sebuah pola pikir yang peka dan waspada terhadap mitigasi bencana alam. </a:t>
            </a:r>
            <a:endParaRPr sz="1800">
              <a:latin typeface="Montserrat"/>
              <a:ea typeface="Montserrat"/>
              <a:cs typeface="Montserrat"/>
              <a:sym typeface="Montserrat"/>
            </a:endParaRPr>
          </a:p>
          <a:p>
            <a:pPr indent="0" lvl="0" marL="0" rtl="0" algn="just">
              <a:spcBef>
                <a:spcPts val="1600"/>
              </a:spcBef>
              <a:spcAft>
                <a:spcPts val="0"/>
              </a:spcAft>
              <a:buNone/>
            </a:pPr>
            <a:r>
              <a:rPr lang="id" sz="1800">
                <a:latin typeface="Montserrat"/>
                <a:ea typeface="Montserrat"/>
                <a:cs typeface="Montserrat"/>
                <a:sym typeface="Montserrat"/>
              </a:rPr>
              <a:t> Sehingga kami hendak mengusung sebuah gagasan berbasis ide AI untuk edukasi bencana alam seperti gempa dan badai dengan memanfaatkan konsep object detection . Ide ini kami beri nama ‘DoSaster’(Do something before disaster!) </a:t>
            </a:r>
            <a:endParaRPr sz="1800">
              <a:latin typeface="Montserrat"/>
              <a:ea typeface="Montserrat"/>
              <a:cs typeface="Montserrat"/>
              <a:sym typeface="Montserrat"/>
            </a:endParaRPr>
          </a:p>
          <a:p>
            <a:pPr indent="0" lvl="0" marL="0" rtl="0" algn="just">
              <a:spcBef>
                <a:spcPts val="1600"/>
              </a:spcBef>
              <a:spcAft>
                <a:spcPts val="1600"/>
              </a:spcAft>
              <a:buNone/>
            </a:pPr>
            <a:r>
              <a:t/>
            </a:r>
            <a:endParaRPr sz="18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0"/>
          <p:cNvSpPr txBox="1"/>
          <p:nvPr>
            <p:ph idx="2" type="title"/>
          </p:nvPr>
        </p:nvSpPr>
        <p:spPr>
          <a:xfrm>
            <a:off x="1297500" y="459500"/>
            <a:ext cx="63510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3000">
                <a:latin typeface="Pacifico"/>
                <a:ea typeface="Pacifico"/>
                <a:cs typeface="Pacifico"/>
                <a:sym typeface="Pacifico"/>
              </a:rPr>
              <a:t>Latar Belakang</a:t>
            </a:r>
            <a:endParaRPr sz="3000">
              <a:latin typeface="Pacifico"/>
              <a:ea typeface="Pacifico"/>
              <a:cs typeface="Pacifico"/>
              <a:sym typeface="Pacifico"/>
            </a:endParaRPr>
          </a:p>
        </p:txBody>
      </p:sp>
      <p:sp>
        <p:nvSpPr>
          <p:cNvPr id="251" name="Google Shape;251;p20"/>
          <p:cNvSpPr txBox="1"/>
          <p:nvPr>
            <p:ph type="title"/>
          </p:nvPr>
        </p:nvSpPr>
        <p:spPr>
          <a:xfrm>
            <a:off x="702850" y="1708625"/>
            <a:ext cx="7553700" cy="147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Indonesia sebagai wilayah rentan bencana alam dan cuaca ekstrem. Tetapi belum seluruh masyarakat peduli, sadar  dan waspada dengan kondisi ini </a:t>
            </a:r>
            <a:endParaRPr/>
          </a:p>
        </p:txBody>
      </p:sp>
      <p:sp>
        <p:nvSpPr>
          <p:cNvPr id="252" name="Google Shape;252;p20"/>
          <p:cNvSpPr txBox="1"/>
          <p:nvPr>
            <p:ph idx="1" type="body"/>
          </p:nvPr>
        </p:nvSpPr>
        <p:spPr>
          <a:xfrm>
            <a:off x="1297500" y="3666475"/>
            <a:ext cx="68238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id" sz="2400">
                <a:latin typeface="Pacifico"/>
                <a:ea typeface="Pacifico"/>
                <a:cs typeface="Pacifico"/>
                <a:sym typeface="Pacifico"/>
              </a:rPr>
              <a:t>~ Sudah Berapa Sadar Anda Dengan Kondisi Geografis Indonesia ?~</a:t>
            </a:r>
            <a:endParaRPr sz="2400">
              <a:latin typeface="Pacifico"/>
              <a:ea typeface="Pacifico"/>
              <a:cs typeface="Pacifico"/>
              <a:sym typeface="Pacific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610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000">
                <a:latin typeface="Pacifico"/>
                <a:ea typeface="Pacifico"/>
                <a:cs typeface="Pacifico"/>
                <a:sym typeface="Pacifico"/>
              </a:rPr>
              <a:t>Memahami masalah</a:t>
            </a:r>
            <a:endParaRPr sz="3000">
              <a:latin typeface="Pacifico"/>
              <a:ea typeface="Pacifico"/>
              <a:cs typeface="Pacifico"/>
              <a:sym typeface="Pacifico"/>
            </a:endParaRPr>
          </a:p>
        </p:txBody>
      </p:sp>
      <p:sp>
        <p:nvSpPr>
          <p:cNvPr id="258" name="Google Shape;258;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9" name="Google Shape;259;p21"/>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latin typeface="Montserrat"/>
                <a:ea typeface="Montserrat"/>
                <a:cs typeface="Montserrat"/>
                <a:sym typeface="Montserrat"/>
              </a:rPr>
              <a:t>Bagaimana cara meningkatkan kepedulian dan kewaspadaan masyarakat terhadap situasi dan kebencanaan ?</a:t>
            </a:r>
            <a:endParaRPr>
              <a:solidFill>
                <a:srgbClr val="FFFFFF"/>
              </a:solidFill>
              <a:latin typeface="Montserrat"/>
              <a:ea typeface="Montserrat"/>
              <a:cs typeface="Montserrat"/>
              <a:sym typeface="Montserrat"/>
            </a:endParaRPr>
          </a:p>
        </p:txBody>
      </p:sp>
      <p:sp>
        <p:nvSpPr>
          <p:cNvPr id="260" name="Google Shape;260;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1" name="Google Shape;261;p21"/>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latin typeface="Montserrat"/>
                <a:ea typeface="Montserrat"/>
                <a:cs typeface="Montserrat"/>
                <a:sym typeface="Montserrat"/>
              </a:rPr>
              <a:t>Bagaimana menyajikan informasi dan edukasi bencana alam yang menarik dan interaktif ?</a:t>
            </a:r>
            <a:endParaRPr>
              <a:solidFill>
                <a:srgbClr val="FFFFFF"/>
              </a:solidFill>
              <a:latin typeface="Montserrat"/>
              <a:ea typeface="Montserrat"/>
              <a:cs typeface="Montserrat"/>
              <a:sym typeface="Montserrat"/>
            </a:endParaRPr>
          </a:p>
        </p:txBody>
      </p:sp>
      <p:pic>
        <p:nvPicPr>
          <p:cNvPr id="262" name="Google Shape;262;p21"/>
          <p:cNvPicPr preferRelativeResize="0"/>
          <p:nvPr/>
        </p:nvPicPr>
        <p:blipFill>
          <a:blip r:embed="rId3">
            <a:alphaModFix/>
          </a:blip>
          <a:stretch>
            <a:fillRect/>
          </a:stretch>
        </p:blipFill>
        <p:spPr>
          <a:xfrm>
            <a:off x="7813950" y="3853975"/>
            <a:ext cx="1176275" cy="117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297500" y="393750"/>
            <a:ext cx="69285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000">
                <a:latin typeface="Pacifico"/>
                <a:ea typeface="Pacifico"/>
                <a:cs typeface="Pacifico"/>
                <a:sym typeface="Pacifico"/>
              </a:rPr>
              <a:t>Siapa yang wajib memahami Kondisi ini ?</a:t>
            </a:r>
            <a:endParaRPr sz="3000">
              <a:latin typeface="Pacifico"/>
              <a:ea typeface="Pacifico"/>
              <a:cs typeface="Pacifico"/>
              <a:sym typeface="Pacifico"/>
            </a:endParaRPr>
          </a:p>
        </p:txBody>
      </p:sp>
      <p:pic>
        <p:nvPicPr>
          <p:cNvPr descr="offset_comp_267026.jpg" id="268" name="Google Shape;268;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9" name="Google Shape;269;p22"/>
          <p:cNvPicPr preferRelativeResize="0"/>
          <p:nvPr/>
        </p:nvPicPr>
        <p:blipFill rotWithShape="1">
          <a:blip r:embed="rId4">
            <a:alphaModFix/>
          </a:blip>
          <a:srcRect b="-10743" l="29109" r="21368" t="36394"/>
          <a:stretch/>
        </p:blipFill>
        <p:spPr>
          <a:xfrm rot="-5400000">
            <a:off x="5718946" y="1338207"/>
            <a:ext cx="2504700" cy="2509500"/>
          </a:xfrm>
          <a:prstGeom prst="diagStripe">
            <a:avLst>
              <a:gd fmla="val 50445" name="adj"/>
            </a:avLst>
          </a:prstGeom>
          <a:noFill/>
          <a:ln>
            <a:noFill/>
          </a:ln>
        </p:spPr>
      </p:pic>
      <p:pic>
        <p:nvPicPr>
          <p:cNvPr descr="offset_comp_442889_edtied2.jpg" id="270" name="Google Shape;270;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1" name="Google Shape;271;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72" name="Google Shape;272;p22"/>
          <p:cNvSpPr txBox="1"/>
          <p:nvPr/>
        </p:nvSpPr>
        <p:spPr>
          <a:xfrm>
            <a:off x="472875" y="2248725"/>
            <a:ext cx="5532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3" name="Google Shape;273;p22"/>
          <p:cNvSpPr txBox="1"/>
          <p:nvPr>
            <p:ph idx="1" type="body"/>
          </p:nvPr>
        </p:nvSpPr>
        <p:spPr>
          <a:xfrm>
            <a:off x="1297504" y="2248725"/>
            <a:ext cx="14034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rPr>
              <a:t>Anak - Anak </a:t>
            </a:r>
            <a:endParaRPr>
              <a:solidFill>
                <a:srgbClr val="FFFFFF"/>
              </a:solidFill>
            </a:endParaRPr>
          </a:p>
        </p:txBody>
      </p:sp>
      <p:sp>
        <p:nvSpPr>
          <p:cNvPr id="274" name="Google Shape;274;p22"/>
          <p:cNvSpPr txBox="1"/>
          <p:nvPr/>
        </p:nvSpPr>
        <p:spPr>
          <a:xfrm>
            <a:off x="472875" y="3163575"/>
            <a:ext cx="6714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5" name="Google Shape;275;p22"/>
          <p:cNvSpPr txBox="1"/>
          <p:nvPr>
            <p:ph idx="1" type="body"/>
          </p:nvPr>
        </p:nvSpPr>
        <p:spPr>
          <a:xfrm>
            <a:off x="1297505" y="3163575"/>
            <a:ext cx="11148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rPr>
              <a:t>Orang Tua</a:t>
            </a:r>
            <a:endParaRPr>
              <a:solidFill>
                <a:srgbClr val="FFFFFF"/>
              </a:solidFill>
            </a:endParaRPr>
          </a:p>
        </p:txBody>
      </p:sp>
      <p:sp>
        <p:nvSpPr>
          <p:cNvPr id="276" name="Google Shape;276;p22"/>
          <p:cNvSpPr txBox="1"/>
          <p:nvPr/>
        </p:nvSpPr>
        <p:spPr>
          <a:xfrm>
            <a:off x="472875" y="3972375"/>
            <a:ext cx="6714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7" name="Google Shape;277;p22"/>
          <p:cNvSpPr txBox="1"/>
          <p:nvPr>
            <p:ph idx="1" type="body"/>
          </p:nvPr>
        </p:nvSpPr>
        <p:spPr>
          <a:xfrm>
            <a:off x="1297500" y="3923575"/>
            <a:ext cx="27330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rPr>
              <a:t>Masyarakat Umum &amp; Berkebutuhan Khusus</a:t>
            </a:r>
            <a:endParaRPr>
              <a:solidFill>
                <a:srgbClr val="FFFFFF"/>
              </a:solidFill>
            </a:endParaRPr>
          </a:p>
        </p:txBody>
      </p:sp>
      <p:pic>
        <p:nvPicPr>
          <p:cNvPr id="278" name="Google Shape;278;p22"/>
          <p:cNvPicPr preferRelativeResize="0"/>
          <p:nvPr/>
        </p:nvPicPr>
        <p:blipFill>
          <a:blip r:embed="rId6">
            <a:alphaModFix/>
          </a:blip>
          <a:stretch>
            <a:fillRect/>
          </a:stretch>
        </p:blipFill>
        <p:spPr>
          <a:xfrm>
            <a:off x="3235025" y="3895600"/>
            <a:ext cx="1114800" cy="1114800"/>
          </a:xfrm>
          <a:prstGeom prst="rect">
            <a:avLst/>
          </a:prstGeom>
          <a:noFill/>
          <a:ln>
            <a:noFill/>
          </a:ln>
        </p:spPr>
      </p:pic>
      <p:pic>
        <p:nvPicPr>
          <p:cNvPr id="279" name="Google Shape;279;p22"/>
          <p:cNvPicPr preferRelativeResize="0"/>
          <p:nvPr/>
        </p:nvPicPr>
        <p:blipFill>
          <a:blip r:embed="rId7">
            <a:alphaModFix/>
          </a:blip>
          <a:stretch>
            <a:fillRect/>
          </a:stretch>
        </p:blipFill>
        <p:spPr>
          <a:xfrm>
            <a:off x="4326200" y="3884850"/>
            <a:ext cx="1222450" cy="1222450"/>
          </a:xfrm>
          <a:prstGeom prst="rect">
            <a:avLst/>
          </a:prstGeom>
          <a:noFill/>
          <a:ln>
            <a:noFill/>
          </a:ln>
        </p:spPr>
      </p:pic>
      <p:pic>
        <p:nvPicPr>
          <p:cNvPr id="280" name="Google Shape;280;p22"/>
          <p:cNvPicPr preferRelativeResize="0"/>
          <p:nvPr/>
        </p:nvPicPr>
        <p:blipFill>
          <a:blip r:embed="rId8">
            <a:alphaModFix/>
          </a:blip>
          <a:stretch>
            <a:fillRect/>
          </a:stretch>
        </p:blipFill>
        <p:spPr>
          <a:xfrm>
            <a:off x="2878650" y="1944288"/>
            <a:ext cx="985325" cy="985325"/>
          </a:xfrm>
          <a:prstGeom prst="rect">
            <a:avLst/>
          </a:prstGeom>
          <a:noFill/>
          <a:ln>
            <a:noFill/>
          </a:ln>
        </p:spPr>
      </p:pic>
      <p:pic>
        <p:nvPicPr>
          <p:cNvPr id="281" name="Google Shape;281;p22"/>
          <p:cNvPicPr preferRelativeResize="0"/>
          <p:nvPr/>
        </p:nvPicPr>
        <p:blipFill>
          <a:blip r:embed="rId9">
            <a:alphaModFix/>
          </a:blip>
          <a:stretch>
            <a:fillRect/>
          </a:stretch>
        </p:blipFill>
        <p:spPr>
          <a:xfrm>
            <a:off x="2953150" y="2987050"/>
            <a:ext cx="671400" cy="8951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000">
                <a:latin typeface="Pacifico"/>
                <a:ea typeface="Pacifico"/>
                <a:cs typeface="Pacifico"/>
                <a:sym typeface="Pacifico"/>
              </a:rPr>
              <a:t>Diagram siklus pembuatan </a:t>
            </a:r>
            <a:endParaRPr sz="3000">
              <a:latin typeface="Pacifico"/>
              <a:ea typeface="Pacifico"/>
              <a:cs typeface="Pacifico"/>
              <a:sym typeface="Pacifico"/>
            </a:endParaRPr>
          </a:p>
        </p:txBody>
      </p:sp>
      <p:sp>
        <p:nvSpPr>
          <p:cNvPr id="287" name="Google Shape;287;p23"/>
          <p:cNvSpPr txBox="1"/>
          <p:nvPr/>
        </p:nvSpPr>
        <p:spPr>
          <a:xfrm>
            <a:off x="780850" y="1716613"/>
            <a:ext cx="26076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600">
                <a:solidFill>
                  <a:srgbClr val="FFFFFF"/>
                </a:solidFill>
                <a:latin typeface="Montserrat"/>
                <a:ea typeface="Montserrat"/>
                <a:cs typeface="Montserrat"/>
                <a:sym typeface="Montserrat"/>
              </a:rPr>
              <a:t>Desain &amp; Improvement</a:t>
            </a:r>
            <a:endParaRPr/>
          </a:p>
        </p:txBody>
      </p:sp>
      <p:sp>
        <p:nvSpPr>
          <p:cNvPr id="288" name="Google Shape;288;p23"/>
          <p:cNvSpPr txBox="1"/>
          <p:nvPr/>
        </p:nvSpPr>
        <p:spPr>
          <a:xfrm>
            <a:off x="416800" y="3148950"/>
            <a:ext cx="30036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600">
                <a:solidFill>
                  <a:srgbClr val="FFFFFF"/>
                </a:solidFill>
                <a:latin typeface="Montserrat"/>
                <a:ea typeface="Montserrat"/>
                <a:cs typeface="Montserrat"/>
                <a:sym typeface="Montserrat"/>
              </a:rPr>
              <a:t>Modeling &amp; Implementasi</a:t>
            </a:r>
            <a:endParaRPr/>
          </a:p>
        </p:txBody>
      </p:sp>
      <p:sp>
        <p:nvSpPr>
          <p:cNvPr id="289" name="Google Shape;289;p23"/>
          <p:cNvSpPr txBox="1"/>
          <p:nvPr/>
        </p:nvSpPr>
        <p:spPr>
          <a:xfrm>
            <a:off x="6101573" y="167611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600">
                <a:solidFill>
                  <a:schemeClr val="lt1"/>
                </a:solidFill>
                <a:latin typeface="Montserrat"/>
                <a:ea typeface="Montserrat"/>
                <a:cs typeface="Montserrat"/>
                <a:sym typeface="Montserrat"/>
              </a:rPr>
              <a:t>Result Training</a:t>
            </a:r>
            <a:endParaRPr/>
          </a:p>
        </p:txBody>
      </p:sp>
      <p:sp>
        <p:nvSpPr>
          <p:cNvPr id="290" name="Google Shape;290;p23"/>
          <p:cNvSpPr txBox="1"/>
          <p:nvPr/>
        </p:nvSpPr>
        <p:spPr>
          <a:xfrm>
            <a:off x="6109698" y="3148950"/>
            <a:ext cx="2178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1600">
                <a:solidFill>
                  <a:schemeClr val="lt1"/>
                </a:solidFill>
                <a:latin typeface="Montserrat"/>
                <a:ea typeface="Montserrat"/>
                <a:cs typeface="Montserrat"/>
                <a:sym typeface="Montserrat"/>
              </a:rPr>
              <a:t>Training Datasets</a:t>
            </a:r>
            <a:endParaRPr/>
          </a:p>
        </p:txBody>
      </p:sp>
      <p:cxnSp>
        <p:nvCxnSpPr>
          <p:cNvPr id="291" name="Google Shape;291;p23"/>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92" name="Google Shape;292;p23"/>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3" name="Google Shape;293;p23"/>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4" name="Google Shape;294;p23"/>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95" name="Google Shape;295;p23"/>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3"/>
          <p:cNvGrpSpPr/>
          <p:nvPr/>
        </p:nvGrpSpPr>
        <p:grpSpPr>
          <a:xfrm>
            <a:off x="3078687" y="2700858"/>
            <a:ext cx="737729" cy="737729"/>
            <a:chOff x="2920647" y="2157958"/>
            <a:chExt cx="827700" cy="827700"/>
          </a:xfrm>
        </p:grpSpPr>
        <p:sp>
          <p:nvSpPr>
            <p:cNvPr id="300" name="Google Shape;300;p2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3"/>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03" name="Google Shape;303;p23"/>
          <p:cNvGrpSpPr/>
          <p:nvPr/>
        </p:nvGrpSpPr>
        <p:grpSpPr>
          <a:xfrm rot="-5400000">
            <a:off x="4225338" y="3802929"/>
            <a:ext cx="737729" cy="737729"/>
            <a:chOff x="2920647" y="2157958"/>
            <a:chExt cx="827700" cy="827700"/>
          </a:xfrm>
        </p:grpSpPr>
        <p:sp>
          <p:nvSpPr>
            <p:cNvPr id="304" name="Google Shape;304;p2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3"/>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07" name="Google Shape;307;p23"/>
          <p:cNvGrpSpPr/>
          <p:nvPr/>
        </p:nvGrpSpPr>
        <p:grpSpPr>
          <a:xfrm>
            <a:off x="5313093" y="2700655"/>
            <a:ext cx="737804" cy="737804"/>
            <a:chOff x="5428888" y="2158023"/>
            <a:chExt cx="828900" cy="828900"/>
          </a:xfrm>
        </p:grpSpPr>
        <p:sp>
          <p:nvSpPr>
            <p:cNvPr id="308" name="Google Shape;308;p2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3"/>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11" name="Google Shape;311;p23"/>
          <p:cNvGrpSpPr/>
          <p:nvPr/>
        </p:nvGrpSpPr>
        <p:grpSpPr>
          <a:xfrm rot="5400000">
            <a:off x="4193370" y="1569752"/>
            <a:ext cx="737729" cy="737729"/>
            <a:chOff x="2920647" y="2157958"/>
            <a:chExt cx="827700" cy="827700"/>
          </a:xfrm>
        </p:grpSpPr>
        <p:sp>
          <p:nvSpPr>
            <p:cNvPr id="312" name="Google Shape;312;p2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3"/>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15" name="Google Shape;315;p2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23"/>
          <p:cNvPicPr preferRelativeResize="0"/>
          <p:nvPr/>
        </p:nvPicPr>
        <p:blipFill>
          <a:blip r:embed="rId3">
            <a:alphaModFix/>
          </a:blip>
          <a:stretch>
            <a:fillRect/>
          </a:stretch>
        </p:blipFill>
        <p:spPr>
          <a:xfrm>
            <a:off x="6705364" y="3592942"/>
            <a:ext cx="646378" cy="737800"/>
          </a:xfrm>
          <a:prstGeom prst="rect">
            <a:avLst/>
          </a:prstGeom>
          <a:noFill/>
          <a:ln>
            <a:noFill/>
          </a:ln>
        </p:spPr>
      </p:pic>
      <p:pic>
        <p:nvPicPr>
          <p:cNvPr id="317" name="Google Shape;317;p23"/>
          <p:cNvPicPr preferRelativeResize="0"/>
          <p:nvPr/>
        </p:nvPicPr>
        <p:blipFill>
          <a:blip r:embed="rId4">
            <a:alphaModFix/>
          </a:blip>
          <a:stretch>
            <a:fillRect/>
          </a:stretch>
        </p:blipFill>
        <p:spPr>
          <a:xfrm>
            <a:off x="1421346" y="3449450"/>
            <a:ext cx="897815" cy="1024775"/>
          </a:xfrm>
          <a:prstGeom prst="rect">
            <a:avLst/>
          </a:prstGeom>
          <a:noFill/>
          <a:ln>
            <a:noFill/>
          </a:ln>
        </p:spPr>
      </p:pic>
      <p:pic>
        <p:nvPicPr>
          <p:cNvPr id="318" name="Google Shape;318;p23"/>
          <p:cNvPicPr preferRelativeResize="0"/>
          <p:nvPr/>
        </p:nvPicPr>
        <p:blipFill>
          <a:blip r:embed="rId5">
            <a:alphaModFix/>
          </a:blip>
          <a:stretch>
            <a:fillRect/>
          </a:stretch>
        </p:blipFill>
        <p:spPr>
          <a:xfrm>
            <a:off x="6658000" y="2143875"/>
            <a:ext cx="897800" cy="897800"/>
          </a:xfrm>
          <a:prstGeom prst="rect">
            <a:avLst/>
          </a:prstGeom>
          <a:noFill/>
          <a:ln>
            <a:noFill/>
          </a:ln>
        </p:spPr>
      </p:pic>
      <p:pic>
        <p:nvPicPr>
          <p:cNvPr id="319" name="Google Shape;319;p23"/>
          <p:cNvPicPr preferRelativeResize="0"/>
          <p:nvPr/>
        </p:nvPicPr>
        <p:blipFill>
          <a:blip r:embed="rId6">
            <a:alphaModFix/>
          </a:blip>
          <a:stretch>
            <a:fillRect/>
          </a:stretch>
        </p:blipFill>
        <p:spPr>
          <a:xfrm>
            <a:off x="716725" y="2038524"/>
            <a:ext cx="993581" cy="1024775"/>
          </a:xfrm>
          <a:prstGeom prst="rect">
            <a:avLst/>
          </a:prstGeom>
          <a:noFill/>
          <a:ln>
            <a:noFill/>
          </a:ln>
        </p:spPr>
      </p:pic>
      <p:pic>
        <p:nvPicPr>
          <p:cNvPr id="320" name="Google Shape;320;p23"/>
          <p:cNvPicPr preferRelativeResize="0"/>
          <p:nvPr/>
        </p:nvPicPr>
        <p:blipFill>
          <a:blip r:embed="rId7">
            <a:alphaModFix/>
          </a:blip>
          <a:stretch>
            <a:fillRect/>
          </a:stretch>
        </p:blipFill>
        <p:spPr>
          <a:xfrm>
            <a:off x="1897700" y="2054111"/>
            <a:ext cx="993575" cy="99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4"/>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000">
                <a:latin typeface="Pacifico"/>
                <a:ea typeface="Pacifico"/>
                <a:cs typeface="Pacifico"/>
                <a:sym typeface="Pacifico"/>
              </a:rPr>
              <a:t>Memperkenalkan: Do-Saster</a:t>
            </a:r>
            <a:endParaRPr sz="3000">
              <a:latin typeface="Pacifico"/>
              <a:ea typeface="Pacifico"/>
              <a:cs typeface="Pacifico"/>
              <a:sym typeface="Pacifico"/>
            </a:endParaRPr>
          </a:p>
        </p:txBody>
      </p:sp>
      <p:sp>
        <p:nvSpPr>
          <p:cNvPr id="326" name="Google Shape;326;p24"/>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latin typeface="Montserrat"/>
                <a:ea typeface="Montserrat"/>
                <a:cs typeface="Montserrat"/>
                <a:sym typeface="Montserrat"/>
              </a:rPr>
              <a:t>Cara Kerja dan Fitur</a:t>
            </a:r>
            <a:endParaRPr/>
          </a:p>
        </p:txBody>
      </p:sp>
      <p:sp>
        <p:nvSpPr>
          <p:cNvPr id="327" name="Google Shape;327;p24"/>
          <p:cNvSpPr txBox="1"/>
          <p:nvPr>
            <p:ph idx="2" type="body"/>
          </p:nvPr>
        </p:nvSpPr>
        <p:spPr>
          <a:xfrm>
            <a:off x="907325" y="1656775"/>
            <a:ext cx="2381400" cy="275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id">
                <a:latin typeface="Montserrat"/>
                <a:ea typeface="Montserrat"/>
                <a:cs typeface="Montserrat"/>
                <a:sym typeface="Montserrat"/>
              </a:rPr>
              <a:t>Do-Saster Mendeteksi lokasi aman dengan image recognition  untuk mengidentifikasi objek berbahaya.</a:t>
            </a:r>
            <a:br>
              <a:rPr lang="id">
                <a:latin typeface="Montserrat"/>
                <a:ea typeface="Montserrat"/>
                <a:cs typeface="Montserrat"/>
                <a:sym typeface="Montserrat"/>
              </a:rPr>
            </a:br>
            <a:br>
              <a:rPr lang="id"/>
            </a:br>
            <a:r>
              <a:rPr lang="id">
                <a:latin typeface="Montserrat"/>
                <a:ea typeface="Montserrat"/>
                <a:cs typeface="Montserrat"/>
                <a:sym typeface="Montserrat"/>
              </a:rPr>
              <a:t>Disaat lainnya image recognition mendeteksi pola dan bentuk awan dan kemungkinan cuaca yang ditimbulkan. </a:t>
            </a:r>
            <a:endParaRPr>
              <a:latin typeface="Montserrat"/>
              <a:ea typeface="Montserrat"/>
              <a:cs typeface="Montserrat"/>
              <a:sym typeface="Montserrat"/>
            </a:endParaRPr>
          </a:p>
        </p:txBody>
      </p:sp>
      <p:grpSp>
        <p:nvGrpSpPr>
          <p:cNvPr id="328" name="Google Shape;328;p24"/>
          <p:cNvGrpSpPr/>
          <p:nvPr/>
        </p:nvGrpSpPr>
        <p:grpSpPr>
          <a:xfrm>
            <a:off x="3517188" y="1656777"/>
            <a:ext cx="3462484" cy="2672600"/>
            <a:chOff x="3553042" y="1657806"/>
            <a:chExt cx="3461100" cy="2671532"/>
          </a:xfrm>
        </p:grpSpPr>
        <p:sp>
          <p:nvSpPr>
            <p:cNvPr id="329" name="Google Shape;329;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7" name="Google Shape;337;p24"/>
          <p:cNvPicPr preferRelativeResize="0"/>
          <p:nvPr/>
        </p:nvPicPr>
        <p:blipFill rotWithShape="1">
          <a:blip r:embed="rId3">
            <a:alphaModFix/>
          </a:blip>
          <a:srcRect b="0" l="864" r="855" t="0"/>
          <a:stretch/>
        </p:blipFill>
        <p:spPr>
          <a:xfrm>
            <a:off x="3570069" y="1713899"/>
            <a:ext cx="3356400" cy="1912500"/>
          </a:xfrm>
          <a:prstGeom prst="rect">
            <a:avLst/>
          </a:prstGeom>
          <a:noFill/>
          <a:ln>
            <a:noFill/>
          </a:ln>
        </p:spPr>
      </p:pic>
      <p:sp>
        <p:nvSpPr>
          <p:cNvPr id="338" name="Google Shape;338;p24"/>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4"/>
          <p:cNvGrpSpPr/>
          <p:nvPr/>
        </p:nvGrpSpPr>
        <p:grpSpPr>
          <a:xfrm>
            <a:off x="6470900" y="2744576"/>
            <a:ext cx="1122449" cy="1668667"/>
            <a:chOff x="6505573" y="2745170"/>
            <a:chExt cx="1122000" cy="1668000"/>
          </a:xfrm>
        </p:grpSpPr>
        <p:sp>
          <p:nvSpPr>
            <p:cNvPr id="340" name="Google Shape;340;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4" name="Google Shape;344;p24"/>
          <p:cNvPicPr preferRelativeResize="0"/>
          <p:nvPr/>
        </p:nvPicPr>
        <p:blipFill rotWithShape="1">
          <a:blip r:embed="rId4">
            <a:alphaModFix/>
          </a:blip>
          <a:srcRect b="16020" l="53168" r="26238" t="53058"/>
          <a:stretch/>
        </p:blipFill>
        <p:spPr>
          <a:xfrm>
            <a:off x="6470381" y="2818527"/>
            <a:ext cx="1122300" cy="1461000"/>
          </a:xfrm>
          <a:prstGeom prst="rect">
            <a:avLst/>
          </a:prstGeom>
          <a:noFill/>
          <a:ln>
            <a:noFill/>
          </a:ln>
        </p:spPr>
      </p:pic>
      <p:sp>
        <p:nvSpPr>
          <p:cNvPr id="345" name="Google Shape;345;p24"/>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4"/>
          <p:cNvGrpSpPr/>
          <p:nvPr/>
        </p:nvGrpSpPr>
        <p:grpSpPr>
          <a:xfrm>
            <a:off x="6080176" y="3375336"/>
            <a:ext cx="570528" cy="1135689"/>
            <a:chOff x="9543736" y="4486132"/>
            <a:chExt cx="570300" cy="1135235"/>
          </a:xfrm>
        </p:grpSpPr>
        <p:sp>
          <p:nvSpPr>
            <p:cNvPr id="347" name="Google Shape;347;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1" name="Google Shape;351;p24"/>
          <p:cNvPicPr preferRelativeResize="0"/>
          <p:nvPr/>
        </p:nvPicPr>
        <p:blipFill rotWithShape="1">
          <a:blip r:embed="rId5">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352" name="Google Shape;352;p24"/>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24"/>
          <p:cNvGrpSpPr/>
          <p:nvPr/>
        </p:nvGrpSpPr>
        <p:grpSpPr>
          <a:xfrm>
            <a:off x="7350028" y="3727561"/>
            <a:ext cx="499100" cy="758547"/>
            <a:chOff x="7384375" y="3728000"/>
            <a:chExt cx="498900" cy="758244"/>
          </a:xfrm>
        </p:grpSpPr>
        <p:sp>
          <p:nvSpPr>
            <p:cNvPr id="354" name="Google Shape;354;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4"/>
          <p:cNvGrpSpPr/>
          <p:nvPr/>
        </p:nvGrpSpPr>
        <p:grpSpPr>
          <a:xfrm>
            <a:off x="7350063" y="3857292"/>
            <a:ext cx="523846" cy="507077"/>
            <a:chOff x="7384385" y="3857442"/>
            <a:chExt cx="523637" cy="506874"/>
          </a:xfrm>
        </p:grpSpPr>
        <p:sp>
          <p:nvSpPr>
            <p:cNvPr id="359" name="Google Shape;359;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4"/>
            <p:cNvGrpSpPr/>
            <p:nvPr/>
          </p:nvGrpSpPr>
          <p:grpSpPr>
            <a:xfrm>
              <a:off x="7384385" y="3857442"/>
              <a:ext cx="523637" cy="498900"/>
              <a:chOff x="7384385" y="3857442"/>
              <a:chExt cx="523637" cy="498900"/>
            </a:xfrm>
          </p:grpSpPr>
          <p:sp>
            <p:nvSpPr>
              <p:cNvPr id="361" name="Google Shape;361;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63" name="Google Shape;363;p24"/>
          <p:cNvPicPr preferRelativeResize="0"/>
          <p:nvPr/>
        </p:nvPicPr>
        <p:blipFill rotWithShape="1">
          <a:blip r:embed="rId6">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364" name="Google Shape;364;p24"/>
          <p:cNvGrpSpPr/>
          <p:nvPr/>
        </p:nvGrpSpPr>
        <p:grpSpPr>
          <a:xfrm>
            <a:off x="7948338" y="3727561"/>
            <a:ext cx="477502" cy="758547"/>
            <a:chOff x="7982421" y="3727763"/>
            <a:chExt cx="477311" cy="758244"/>
          </a:xfrm>
        </p:grpSpPr>
        <p:sp>
          <p:nvSpPr>
            <p:cNvPr id="365" name="Google Shape;365;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3" name="Google Shape;373;p24"/>
          <p:cNvPicPr preferRelativeResize="0"/>
          <p:nvPr/>
        </p:nvPicPr>
        <p:blipFill rotWithShape="1">
          <a:blip r:embed="rId7">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2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000">
                <a:latin typeface="Pacifico"/>
                <a:ea typeface="Pacifico"/>
                <a:cs typeface="Pacifico"/>
                <a:sym typeface="Pacifico"/>
              </a:rPr>
              <a:t>Analisis SWOT</a:t>
            </a:r>
            <a:endParaRPr sz="3000">
              <a:latin typeface="Pacifico"/>
              <a:ea typeface="Pacifico"/>
              <a:cs typeface="Pacifico"/>
              <a:sym typeface="Pacifico"/>
            </a:endParaRPr>
          </a:p>
        </p:txBody>
      </p:sp>
      <p:sp>
        <p:nvSpPr>
          <p:cNvPr id="379" name="Google Shape;379;p25"/>
          <p:cNvSpPr txBox="1"/>
          <p:nvPr>
            <p:ph type="title"/>
          </p:nvPr>
        </p:nvSpPr>
        <p:spPr>
          <a:xfrm>
            <a:off x="629071" y="17805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d">
                <a:latin typeface="Pacifico"/>
                <a:ea typeface="Pacifico"/>
                <a:cs typeface="Pacifico"/>
                <a:sym typeface="Pacifico"/>
              </a:rPr>
              <a:t>Strength</a:t>
            </a:r>
            <a:r>
              <a:rPr lang="id"/>
              <a:t> :</a:t>
            </a:r>
            <a:endParaRPr>
              <a:solidFill>
                <a:srgbClr val="FFFFFF"/>
              </a:solidFill>
            </a:endParaRPr>
          </a:p>
          <a:p>
            <a:pPr indent="-127000" lvl="0" marL="127000" rtl="0" algn="l">
              <a:lnSpc>
                <a:spcPct val="115000"/>
              </a:lnSpc>
              <a:spcBef>
                <a:spcPts val="1600"/>
              </a:spcBef>
              <a:spcAft>
                <a:spcPts val="0"/>
              </a:spcAft>
              <a:buNone/>
            </a:pPr>
            <a:r>
              <a:rPr lang="id" sz="1100">
                <a:solidFill>
                  <a:srgbClr val="FFFFFF"/>
                </a:solidFill>
              </a:rPr>
              <a:t>·</a:t>
            </a:r>
            <a:r>
              <a:rPr lang="id" sz="700">
                <a:solidFill>
                  <a:srgbClr val="FFFFFF"/>
                </a:solidFill>
              </a:rPr>
              <a:t>    </a:t>
            </a:r>
            <a:r>
              <a:rPr lang="id" sz="1100">
                <a:solidFill>
                  <a:srgbClr val="FFFFFF"/>
                </a:solidFill>
              </a:rPr>
              <a:t>Model aplikasi sederhana dan interaktif</a:t>
            </a:r>
            <a:endParaRPr sz="1100">
              <a:solidFill>
                <a:srgbClr val="FFFFFF"/>
              </a:solidFill>
            </a:endParaRPr>
          </a:p>
          <a:p>
            <a:pPr indent="-127000" lvl="0" marL="127000" rtl="0" algn="l">
              <a:lnSpc>
                <a:spcPct val="115000"/>
              </a:lnSpc>
              <a:spcBef>
                <a:spcPts val="1200"/>
              </a:spcBef>
              <a:spcAft>
                <a:spcPts val="0"/>
              </a:spcAft>
              <a:buNone/>
            </a:pPr>
            <a:r>
              <a:rPr lang="id" sz="1100">
                <a:solidFill>
                  <a:srgbClr val="FFFFFF"/>
                </a:solidFill>
              </a:rPr>
              <a:t>·</a:t>
            </a:r>
            <a:r>
              <a:rPr lang="id" sz="700">
                <a:solidFill>
                  <a:srgbClr val="FFFFFF"/>
                </a:solidFill>
              </a:rPr>
              <a:t>    </a:t>
            </a:r>
            <a:r>
              <a:rPr lang="id" sz="1100">
                <a:solidFill>
                  <a:srgbClr val="FFFFFF"/>
                </a:solidFill>
              </a:rPr>
              <a:t>Memiliki peluang yang sangat besar untuk media edukasi</a:t>
            </a:r>
            <a:endParaRPr sz="1100">
              <a:solidFill>
                <a:srgbClr val="FFFFFF"/>
              </a:solidFill>
            </a:endParaRPr>
          </a:p>
          <a:p>
            <a:pPr indent="-127000" lvl="0" marL="127000" rtl="0" algn="l">
              <a:lnSpc>
                <a:spcPct val="115000"/>
              </a:lnSpc>
              <a:spcBef>
                <a:spcPts val="1200"/>
              </a:spcBef>
              <a:spcAft>
                <a:spcPts val="0"/>
              </a:spcAft>
              <a:buNone/>
            </a:pPr>
            <a:r>
              <a:rPr lang="id" sz="1100">
                <a:solidFill>
                  <a:srgbClr val="FFFFFF"/>
                </a:solidFill>
              </a:rPr>
              <a:t>·</a:t>
            </a:r>
            <a:r>
              <a:rPr lang="id" sz="700">
                <a:solidFill>
                  <a:srgbClr val="FFFFFF"/>
                </a:solidFill>
              </a:rPr>
              <a:t>    </a:t>
            </a:r>
            <a:r>
              <a:rPr lang="id" sz="1100">
                <a:solidFill>
                  <a:srgbClr val="FFFFFF"/>
                </a:solidFill>
              </a:rPr>
              <a:t>Memiliki impact besar untuk menekan kerugian</a:t>
            </a:r>
            <a:endParaRPr sz="1100">
              <a:solidFill>
                <a:srgbClr val="FFFFFF"/>
              </a:solidFill>
            </a:endParaRPr>
          </a:p>
          <a:p>
            <a:pPr indent="0" lvl="0" marL="0" rtl="0" algn="l">
              <a:lnSpc>
                <a:spcPct val="115000"/>
              </a:lnSpc>
              <a:spcBef>
                <a:spcPts val="1200"/>
              </a:spcBef>
              <a:spcAft>
                <a:spcPts val="0"/>
              </a:spcAft>
              <a:buNone/>
            </a:pPr>
            <a:r>
              <a:rPr lang="id"/>
              <a:t> </a:t>
            </a:r>
            <a:endParaRPr/>
          </a:p>
          <a:p>
            <a:pPr indent="0" lvl="0" marL="0" rtl="0" algn="l">
              <a:lnSpc>
                <a:spcPct val="115000"/>
              </a:lnSpc>
              <a:spcBef>
                <a:spcPts val="1600"/>
              </a:spcBef>
              <a:spcAft>
                <a:spcPts val="1600"/>
              </a:spcAft>
              <a:buNone/>
            </a:pPr>
            <a:r>
              <a:t/>
            </a:r>
            <a:endParaRPr/>
          </a:p>
        </p:txBody>
      </p:sp>
      <p:sp>
        <p:nvSpPr>
          <p:cNvPr id="380" name="Google Shape;380;p25"/>
          <p:cNvSpPr txBox="1"/>
          <p:nvPr>
            <p:ph idx="1" type="body"/>
          </p:nvPr>
        </p:nvSpPr>
        <p:spPr>
          <a:xfrm>
            <a:off x="6533721" y="199700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000">
                <a:solidFill>
                  <a:srgbClr val="000000"/>
                </a:solidFill>
                <a:latin typeface="Pacifico"/>
                <a:ea typeface="Pacifico"/>
                <a:cs typeface="Pacifico"/>
                <a:sym typeface="Pacifico"/>
              </a:rPr>
              <a:t>Weakness</a:t>
            </a:r>
            <a:r>
              <a:rPr lang="id" sz="2000">
                <a:solidFill>
                  <a:srgbClr val="000000"/>
                </a:solidFill>
              </a:rPr>
              <a:t> :</a:t>
            </a:r>
            <a:endParaRPr sz="1800">
              <a:solidFill>
                <a:srgbClr val="000000"/>
              </a:solidFill>
              <a:latin typeface="Montserrat"/>
              <a:ea typeface="Montserrat"/>
              <a:cs typeface="Montserrat"/>
              <a:sym typeface="Montserrat"/>
            </a:endParaRPr>
          </a:p>
          <a:p>
            <a:pPr indent="-127000" lvl="0" marL="127000" rtl="0" algn="l">
              <a:spcBef>
                <a:spcPts val="1600"/>
              </a:spcBef>
              <a:spcAft>
                <a:spcPts val="0"/>
              </a:spcAft>
              <a:buNone/>
            </a:pPr>
            <a:r>
              <a:rPr lang="id">
                <a:solidFill>
                  <a:srgbClr val="000000"/>
                </a:solidFill>
                <a:latin typeface="Montserrat"/>
                <a:ea typeface="Montserrat"/>
                <a:cs typeface="Montserrat"/>
                <a:sym typeface="Montserrat"/>
              </a:rPr>
              <a:t>·</a:t>
            </a:r>
            <a:r>
              <a:rPr lang="id" sz="700">
                <a:solidFill>
                  <a:srgbClr val="000000"/>
                </a:solidFill>
                <a:latin typeface="Montserrat"/>
                <a:ea typeface="Montserrat"/>
                <a:cs typeface="Montserrat"/>
                <a:sym typeface="Montserrat"/>
              </a:rPr>
              <a:t>    </a:t>
            </a:r>
            <a:r>
              <a:rPr lang="id">
                <a:solidFill>
                  <a:srgbClr val="000000"/>
                </a:solidFill>
                <a:latin typeface="Montserrat"/>
                <a:ea typeface="Montserrat"/>
                <a:cs typeface="Montserrat"/>
                <a:sym typeface="Montserrat"/>
              </a:rPr>
              <a:t>Penetrasi ke user kurang optimal</a:t>
            </a:r>
            <a:endParaRPr>
              <a:solidFill>
                <a:srgbClr val="000000"/>
              </a:solidFill>
              <a:latin typeface="Montserrat"/>
              <a:ea typeface="Montserrat"/>
              <a:cs typeface="Montserrat"/>
              <a:sym typeface="Montserrat"/>
            </a:endParaRPr>
          </a:p>
          <a:p>
            <a:pPr indent="-127000" lvl="0" marL="127000" rtl="0" algn="l">
              <a:spcBef>
                <a:spcPts val="1200"/>
              </a:spcBef>
              <a:spcAft>
                <a:spcPts val="0"/>
              </a:spcAft>
              <a:buNone/>
            </a:pPr>
            <a:r>
              <a:rPr lang="id">
                <a:solidFill>
                  <a:srgbClr val="000000"/>
                </a:solidFill>
                <a:latin typeface="Montserrat"/>
                <a:ea typeface="Montserrat"/>
                <a:cs typeface="Montserrat"/>
                <a:sym typeface="Montserrat"/>
              </a:rPr>
              <a:t>-	Kualitas training model menentukan decision output</a:t>
            </a:r>
            <a:endParaRPr>
              <a:solidFill>
                <a:srgbClr val="000000"/>
              </a:solidFill>
              <a:latin typeface="Montserrat"/>
              <a:ea typeface="Montserrat"/>
              <a:cs typeface="Montserrat"/>
              <a:sym typeface="Montserrat"/>
            </a:endParaRPr>
          </a:p>
          <a:p>
            <a:pPr indent="-127000" lvl="0" marL="127000" rtl="0" algn="l">
              <a:spcBef>
                <a:spcPts val="1200"/>
              </a:spcBef>
              <a:spcAft>
                <a:spcPts val="0"/>
              </a:spcAft>
              <a:buNone/>
            </a:pPr>
            <a:r>
              <a:rPr lang="id">
                <a:solidFill>
                  <a:srgbClr val="000000"/>
                </a:solidFill>
                <a:latin typeface="Montserrat"/>
                <a:ea typeface="Montserrat"/>
                <a:cs typeface="Montserrat"/>
                <a:sym typeface="Montserrat"/>
              </a:rPr>
              <a:t>-	Pendanaan awal</a:t>
            </a:r>
            <a:endParaRPr>
              <a:solidFill>
                <a:srgbClr val="000000"/>
              </a:solidFill>
              <a:latin typeface="Montserrat"/>
              <a:ea typeface="Montserrat"/>
              <a:cs typeface="Montserrat"/>
              <a:sym typeface="Montserrat"/>
            </a:endParaRPr>
          </a:p>
          <a:p>
            <a:pPr indent="0" lvl="0" marL="0" rtl="0" algn="l">
              <a:spcBef>
                <a:spcPts val="1200"/>
              </a:spcBef>
              <a:spcAft>
                <a:spcPts val="0"/>
              </a:spcAft>
              <a:buNone/>
            </a:pPr>
            <a:r>
              <a:rPr lang="id" sz="1800">
                <a:solidFill>
                  <a:srgbClr val="000000"/>
                </a:solidFill>
                <a:latin typeface="Montserrat"/>
                <a:ea typeface="Montserrat"/>
                <a:cs typeface="Montserrat"/>
                <a:sym typeface="Montserrat"/>
              </a:rPr>
              <a:t> </a:t>
            </a:r>
            <a:endParaRPr sz="2000">
              <a:solidFill>
                <a:srgbClr val="000000"/>
              </a:solidFill>
            </a:endParaRPr>
          </a:p>
          <a:p>
            <a:pPr indent="0" lvl="0" marL="0" rtl="0" algn="l">
              <a:spcBef>
                <a:spcPts val="1600"/>
              </a:spcBef>
              <a:spcAft>
                <a:spcPts val="1200"/>
              </a:spcAft>
              <a:buNone/>
            </a:pPr>
            <a:r>
              <a:rPr lang="id">
                <a:solidFill>
                  <a:srgbClr val="000000"/>
                </a:solidFill>
                <a:latin typeface="Arial"/>
                <a:ea typeface="Arial"/>
                <a:cs typeface="Arial"/>
                <a:sym typeface="Arial"/>
              </a:rPr>
              <a:t>·</a:t>
            </a:r>
            <a:endParaRPr sz="2000">
              <a:solidFill>
                <a:srgbClr val="000000"/>
              </a:solidFill>
            </a:endParaRPr>
          </a:p>
        </p:txBody>
      </p:sp>
      <p:grpSp>
        <p:nvGrpSpPr>
          <p:cNvPr id="381" name="Google Shape;381;p25"/>
          <p:cNvGrpSpPr/>
          <p:nvPr/>
        </p:nvGrpSpPr>
        <p:grpSpPr>
          <a:xfrm>
            <a:off x="2833760" y="1272110"/>
            <a:ext cx="3461100" cy="2671532"/>
            <a:chOff x="3553042" y="1657806"/>
            <a:chExt cx="3461100" cy="2671532"/>
          </a:xfrm>
        </p:grpSpPr>
        <p:sp>
          <p:nvSpPr>
            <p:cNvPr id="382" name="Google Shape;382;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0" name="Google Shape;390;p25"/>
          <p:cNvPicPr preferRelativeResize="0"/>
          <p:nvPr/>
        </p:nvPicPr>
        <p:blipFill rotWithShape="1">
          <a:blip r:embed="rId3">
            <a:alphaModFix/>
          </a:blip>
          <a:srcRect b="7597" l="0" r="0" t="7606"/>
          <a:stretch/>
        </p:blipFill>
        <p:spPr>
          <a:xfrm>
            <a:off x="2886903" y="1329319"/>
            <a:ext cx="3355200" cy="1911900"/>
          </a:xfrm>
          <a:prstGeom prst="rect">
            <a:avLst/>
          </a:prstGeom>
          <a:noFill/>
          <a:ln>
            <a:noFill/>
          </a:ln>
        </p:spPr>
      </p:pic>
      <p:sp>
        <p:nvSpPr>
          <p:cNvPr id="391" name="Google Shape;391;p25"/>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25"/>
          <p:cNvPicPr preferRelativeResize="0"/>
          <p:nvPr/>
        </p:nvPicPr>
        <p:blipFill>
          <a:blip r:embed="rId4">
            <a:alphaModFix/>
          </a:blip>
          <a:stretch>
            <a:fillRect/>
          </a:stretch>
        </p:blipFill>
        <p:spPr>
          <a:xfrm>
            <a:off x="3914663" y="3989950"/>
            <a:ext cx="1314675" cy="1314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